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6" r:id="rId2"/>
    <p:sldId id="278" r:id="rId3"/>
    <p:sldId id="258" r:id="rId4"/>
    <p:sldId id="257"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 id="274" r:id="rId20"/>
    <p:sldId id="275" r:id="rId21"/>
    <p:sldId id="27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86" autoAdjust="0"/>
    <p:restoredTop sz="94678" autoAdjust="0"/>
  </p:normalViewPr>
  <p:slideViewPr>
    <p:cSldViewPr>
      <p:cViewPr varScale="1">
        <p:scale>
          <a:sx n="70" d="100"/>
          <a:sy n="70" d="100"/>
        </p:scale>
        <p:origin x="-504" y="-108"/>
      </p:cViewPr>
      <p:guideLst>
        <p:guide orient="horz" pos="2160"/>
        <p:guide pos="2880"/>
      </p:guideLst>
    </p:cSldViewPr>
  </p:slideViewPr>
  <p:outlineViewPr>
    <p:cViewPr>
      <p:scale>
        <a:sx n="33" d="100"/>
        <a:sy n="33" d="100"/>
      </p:scale>
      <p:origin x="48" y="180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AFC7F8-DF4B-4924-99B8-88D0BE31D1FE}" type="datetimeFigureOut">
              <a:rPr lang="fr-FR" smtClean="0"/>
              <a:pPr/>
              <a:t>16/02/2010</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5EECCB-3407-4BC4-89FB-96D066DE4C9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3</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12</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13</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14</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15</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17</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18</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19</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20</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061A3D8F-E4E0-4CCD-8483-7F9184A84EA5}" type="slidenum">
              <a:rPr lang="en-GB" smtClean="0"/>
              <a:pPr/>
              <a:t>21</a:t>
            </a:fld>
            <a:endParaRPr lang="en-GB" smtClean="0"/>
          </a:p>
        </p:txBody>
      </p:sp>
      <p:sp>
        <p:nvSpPr>
          <p:cNvPr id="21507" name="Rectangle 2"/>
          <p:cNvSpPr>
            <a:spLocks noGrp="1" noRot="1" noChangeAspect="1"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xfrm>
            <a:off x="914935" y="4343400"/>
            <a:ext cx="5028132" cy="4114800"/>
          </a:xfrm>
          <a:noFill/>
          <a:ln/>
        </p:spPr>
        <p:txBody>
          <a:bodyPr lIns="95107" tIns="47553" rIns="95107" bIns="47553"/>
          <a:lstStyle/>
          <a:p>
            <a:pPr eaLnBrk="1" hangingPunct="1"/>
            <a:r>
              <a:rPr lang="en-GB" smtClean="0"/>
              <a:t>Ladies and Gentleman</a:t>
            </a:r>
          </a:p>
          <a:p>
            <a:pPr eaLnBrk="1" hangingPunct="1"/>
            <a:endParaRPr lang="en-GB" smtClean="0"/>
          </a:p>
          <a:p>
            <a:pPr eaLnBrk="1" hangingPunct="1"/>
            <a:r>
              <a:rPr lang="en-GB" smtClean="0"/>
              <a:t>I have been asked to present a case study of the UNIDO role in supporting the Stockholm Convention, which provides an international environmental framework for actions relating to Persistent Organic Pollutants (POPs). [NEXT SLIDE]</a:t>
            </a:r>
            <a:endParaRPr lang="en-US" smtClean="0"/>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4</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5</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7</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8</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9</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10</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8590978-BE20-4819-91ED-9641B636C7EA}" type="slidenum">
              <a:rPr lang="en-US"/>
              <a:pPr/>
              <a:t>11</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457416" y="4190326"/>
            <a:ext cx="6172684" cy="4649217"/>
          </a:xfrm>
          <a:noFill/>
          <a:ln/>
        </p:spPr>
        <p:txBody>
          <a:bodyPr/>
          <a:lstStyle/>
          <a:p>
            <a:pPr algn="ctr" eaLnBrk="1" hangingPunct="1"/>
            <a:endParaRPr lang="fr-FR" b="1"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73D44-265D-4B59-9062-E16317213408}" type="datetimeFigureOut">
              <a:rPr lang="fr-FR" smtClean="0"/>
              <a:pPr/>
              <a:t>16/02/2010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E3C29B-E155-4275-903F-1F9B42A7449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73D44-265D-4B59-9062-E16317213408}" type="datetimeFigureOut">
              <a:rPr lang="fr-FR" smtClean="0"/>
              <a:pPr/>
              <a:t>16/02/2010</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3C29B-E155-4275-903F-1F9B42A7449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gcc.gclme.org/" TargetMode="External"/><Relationship Id="rId2" Type="http://schemas.openxmlformats.org/officeDocument/2006/relationships/hyperlink" Target="mailto:j.abe@unido.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357167"/>
            <a:ext cx="8358246" cy="3243284"/>
          </a:xfrm>
        </p:spPr>
        <p:txBody>
          <a:bodyPr>
            <a:noAutofit/>
          </a:bodyPr>
          <a:lstStyle/>
          <a:p>
            <a:r>
              <a:rPr lang="en-US" dirty="0" smtClean="0">
                <a:solidFill>
                  <a:srgbClr val="FFFF00"/>
                </a:solidFill>
                <a:effectLst>
                  <a:outerShdw blurRad="38100" dist="38100" dir="2700000" algn="tl">
                    <a:srgbClr val="000000"/>
                  </a:outerShdw>
                </a:effectLst>
              </a:rPr>
              <a:t/>
            </a:r>
            <a:br>
              <a:rPr lang="en-US" dirty="0" smtClean="0">
                <a:solidFill>
                  <a:srgbClr val="FFFF00"/>
                </a:solidFill>
                <a:effectLst>
                  <a:outerShdw blurRad="38100" dist="38100" dir="2700000" algn="tl">
                    <a:srgbClr val="000000"/>
                  </a:outerShdw>
                </a:effectLst>
              </a:rPr>
            </a:br>
            <a:r>
              <a:rPr lang="en-US" b="1" dirty="0" smtClean="0">
                <a:solidFill>
                  <a:srgbClr val="C00000"/>
                </a:solidFill>
                <a:effectLst>
                  <a:outerShdw blurRad="38100" dist="38100" dir="2700000" algn="tl">
                    <a:srgbClr val="000000"/>
                  </a:outerShdw>
                </a:effectLst>
              </a:rPr>
              <a:t>Achievements Under the </a:t>
            </a:r>
            <a:br>
              <a:rPr lang="en-US" b="1" dirty="0" smtClean="0">
                <a:solidFill>
                  <a:srgbClr val="C00000"/>
                </a:solidFill>
                <a:effectLst>
                  <a:outerShdw blurRad="38100" dist="38100" dir="2700000" algn="tl">
                    <a:srgbClr val="000000"/>
                  </a:outerShdw>
                </a:effectLst>
              </a:rPr>
            </a:br>
            <a:r>
              <a:rPr lang="en-US" b="1" dirty="0" smtClean="0">
                <a:solidFill>
                  <a:srgbClr val="C00000"/>
                </a:solidFill>
                <a:effectLst>
                  <a:outerShdw blurRad="38100" dist="38100" dir="2700000" algn="tl">
                    <a:srgbClr val="000000"/>
                  </a:outerShdw>
                </a:effectLst>
              </a:rPr>
              <a:t>Five Broad Modules </a:t>
            </a:r>
            <a:br>
              <a:rPr lang="en-US" b="1" dirty="0" smtClean="0">
                <a:solidFill>
                  <a:srgbClr val="C00000"/>
                </a:solidFill>
                <a:effectLst>
                  <a:outerShdw blurRad="38100" dist="38100" dir="2700000" algn="tl">
                    <a:srgbClr val="000000"/>
                  </a:outerShdw>
                </a:effectLst>
              </a:rPr>
            </a:br>
            <a:r>
              <a:rPr lang="en-US" b="1" dirty="0" smtClean="0">
                <a:solidFill>
                  <a:srgbClr val="C00000"/>
                </a:solidFill>
                <a:effectLst>
                  <a:outerShdw blurRad="38100" dist="38100" dir="2700000" algn="tl">
                    <a:srgbClr val="000000"/>
                  </a:outerShdw>
                </a:effectLst>
              </a:rPr>
              <a:t>of the GCLME Project</a:t>
            </a:r>
            <a:br>
              <a:rPr lang="en-US" b="1" dirty="0" smtClean="0">
                <a:solidFill>
                  <a:srgbClr val="C00000"/>
                </a:solidFill>
                <a:effectLst>
                  <a:outerShdw blurRad="38100" dist="38100" dir="2700000" algn="tl">
                    <a:srgbClr val="000000"/>
                  </a:outerShdw>
                </a:effectLst>
              </a:rPr>
            </a:br>
            <a:r>
              <a:rPr lang="en-GB" dirty="0" smtClean="0">
                <a:solidFill>
                  <a:schemeClr val="accent1"/>
                </a:solidFill>
                <a:effectLst>
                  <a:outerShdw blurRad="38100" dist="38100" dir="2700000" algn="tl">
                    <a:srgbClr val="C0C0C0"/>
                  </a:outerShdw>
                </a:effectLst>
              </a:rPr>
              <a:t> </a:t>
            </a:r>
            <a:r>
              <a:rPr lang="en-GB" sz="3200" b="1" i="1" dirty="0" smtClean="0">
                <a:solidFill>
                  <a:srgbClr val="FFFF00"/>
                </a:solidFill>
                <a:effectLst>
                  <a:outerShdw blurRad="38100" dist="38100" dir="2700000" algn="tl">
                    <a:srgbClr val="000000">
                      <a:alpha val="43137"/>
                    </a:srgbClr>
                  </a:outerShdw>
                </a:effectLst>
              </a:rPr>
              <a:t>Combating Living Resource Depletion and Coastal Area Degradation in the Guinea Current LME Through Ecosystem-Based </a:t>
            </a:r>
            <a:br>
              <a:rPr lang="en-GB" sz="3200" b="1" i="1" dirty="0" smtClean="0">
                <a:solidFill>
                  <a:srgbClr val="FFFF00"/>
                </a:solidFill>
                <a:effectLst>
                  <a:outerShdw blurRad="38100" dist="38100" dir="2700000" algn="tl">
                    <a:srgbClr val="000000">
                      <a:alpha val="43137"/>
                    </a:srgbClr>
                  </a:outerShdw>
                </a:effectLst>
              </a:rPr>
            </a:br>
            <a:r>
              <a:rPr lang="en-GB" sz="3200" b="1" i="1" dirty="0" smtClean="0">
                <a:solidFill>
                  <a:srgbClr val="FFFF00"/>
                </a:solidFill>
                <a:effectLst>
                  <a:outerShdw blurRad="38100" dist="38100" dir="2700000" algn="tl">
                    <a:srgbClr val="000000">
                      <a:alpha val="43137"/>
                    </a:srgbClr>
                  </a:outerShdw>
                </a:effectLst>
              </a:rPr>
              <a:t>Regional Actions</a:t>
            </a:r>
            <a:r>
              <a:rPr lang="en-US" sz="3200" b="1" i="1" dirty="0" smtClean="0">
                <a:solidFill>
                  <a:srgbClr val="FFFF00"/>
                </a:solidFill>
                <a:effectLst>
                  <a:outerShdw blurRad="38100" dist="38100" dir="2700000" algn="tl">
                    <a:srgbClr val="000000">
                      <a:alpha val="43137"/>
                    </a:srgbClr>
                  </a:outerShdw>
                </a:effectLst>
              </a:rPr>
              <a:t> </a:t>
            </a:r>
            <a:endParaRPr lang="fr-FR" sz="3200" b="1"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285852" y="4643446"/>
            <a:ext cx="6415110" cy="1752600"/>
          </a:xfrm>
        </p:spPr>
        <p:txBody>
          <a:bodyPr>
            <a:normAutofit fontScale="70000" lnSpcReduction="20000"/>
          </a:bodyPr>
          <a:lstStyle/>
          <a:p>
            <a:pPr>
              <a:tabLst>
                <a:tab pos="0" algn="l"/>
              </a:tabLst>
              <a:defRPr/>
            </a:pPr>
            <a:r>
              <a:rPr lang="fr-FR" sz="2400" dirty="0" smtClean="0">
                <a:solidFill>
                  <a:srgbClr val="787878"/>
                </a:solidFill>
                <a:effectLst>
                  <a:outerShdw blurRad="38100" dist="38100" dir="2700000" algn="tl">
                    <a:srgbClr val="000000"/>
                  </a:outerShdw>
                </a:effectLst>
              </a:rPr>
              <a:t>by</a:t>
            </a:r>
            <a:br>
              <a:rPr lang="fr-FR" sz="2400" dirty="0" smtClean="0">
                <a:solidFill>
                  <a:srgbClr val="787878"/>
                </a:solidFill>
                <a:effectLst>
                  <a:outerShdw blurRad="38100" dist="38100" dir="2700000" algn="tl">
                    <a:srgbClr val="000000"/>
                  </a:outerShdw>
                </a:effectLst>
              </a:rPr>
            </a:br>
            <a:r>
              <a:rPr lang="fr-FR" sz="2400" dirty="0" smtClean="0">
                <a:solidFill>
                  <a:srgbClr val="787878"/>
                </a:solidFill>
                <a:effectLst>
                  <a:outerShdw blurRad="38100" dist="38100" dir="2700000" algn="tl">
                    <a:srgbClr val="000000"/>
                  </a:outerShdw>
                </a:effectLst>
              </a:rPr>
              <a:t/>
            </a:r>
            <a:br>
              <a:rPr lang="fr-FR" sz="2400" dirty="0" smtClean="0">
                <a:solidFill>
                  <a:srgbClr val="787878"/>
                </a:solidFill>
                <a:effectLst>
                  <a:outerShdw blurRad="38100" dist="38100" dir="2700000" algn="tl">
                    <a:srgbClr val="000000"/>
                  </a:outerShdw>
                </a:effectLst>
              </a:rPr>
            </a:br>
            <a:r>
              <a:rPr lang="fr-FR" dirty="0" smtClean="0">
                <a:solidFill>
                  <a:schemeClr val="tx1"/>
                </a:solidFill>
              </a:rPr>
              <a:t>Dr. Jacques ABE</a:t>
            </a:r>
            <a:br>
              <a:rPr lang="fr-FR" dirty="0" smtClean="0">
                <a:solidFill>
                  <a:schemeClr val="tx1"/>
                </a:solidFill>
              </a:rPr>
            </a:br>
            <a:r>
              <a:rPr lang="fr-FR" dirty="0" err="1" smtClean="0">
                <a:solidFill>
                  <a:schemeClr val="tx1"/>
                </a:solidFill>
              </a:rPr>
              <a:t>Environment</a:t>
            </a:r>
            <a:r>
              <a:rPr lang="fr-FR" dirty="0" smtClean="0">
                <a:solidFill>
                  <a:schemeClr val="tx1"/>
                </a:solidFill>
              </a:rPr>
              <a:t> </a:t>
            </a:r>
            <a:r>
              <a:rPr lang="fr-FR" dirty="0" err="1" smtClean="0">
                <a:solidFill>
                  <a:schemeClr val="tx1"/>
                </a:solidFill>
              </a:rPr>
              <a:t>Scientist</a:t>
            </a:r>
            <a:endParaRPr lang="fr-FR" dirty="0" smtClean="0">
              <a:solidFill>
                <a:schemeClr val="tx1"/>
              </a:solidFill>
            </a:endParaRPr>
          </a:p>
          <a:p>
            <a:pPr>
              <a:tabLst>
                <a:tab pos="0" algn="l"/>
              </a:tabLst>
              <a:defRPr/>
            </a:pPr>
            <a:r>
              <a:rPr lang="fr-FR" dirty="0" smtClean="0">
                <a:solidFill>
                  <a:schemeClr val="tx1"/>
                </a:solidFill>
                <a:hlinkClick r:id="rId2"/>
              </a:rPr>
              <a:t>j.abe@unido.org</a:t>
            </a:r>
            <a:endParaRPr lang="fr-FR" dirty="0" smtClean="0">
              <a:solidFill>
                <a:schemeClr val="tx1"/>
              </a:solidFill>
            </a:endParaRPr>
          </a:p>
          <a:p>
            <a:pPr>
              <a:tabLst>
                <a:tab pos="0" algn="l"/>
              </a:tabLst>
              <a:defRPr/>
            </a:pPr>
            <a:r>
              <a:rPr lang="fr-FR" dirty="0" err="1" smtClean="0">
                <a:solidFill>
                  <a:schemeClr val="tx1"/>
                </a:solidFill>
              </a:rPr>
              <a:t>Website</a:t>
            </a:r>
            <a:r>
              <a:rPr lang="fr-FR" dirty="0" smtClean="0">
                <a:solidFill>
                  <a:schemeClr val="tx1"/>
                </a:solidFill>
              </a:rPr>
              <a:t>: </a:t>
            </a:r>
            <a:r>
              <a:rPr lang="fr-FR" dirty="0" smtClean="0">
                <a:solidFill>
                  <a:schemeClr val="tx1"/>
                </a:solidFill>
                <a:hlinkClick r:id="rId3"/>
              </a:rPr>
              <a:t>www.igcc.gclme.org</a:t>
            </a:r>
            <a:r>
              <a:rPr lang="fr-FR" dirty="0" smtClean="0">
                <a:solidFill>
                  <a:schemeClr val="tx1"/>
                </a:solidFill>
              </a:rPr>
              <a:t> </a:t>
            </a:r>
          </a:p>
          <a:p>
            <a:endParaRPr lang="fr-FR" dirty="0">
              <a:solidFill>
                <a:schemeClr val="bg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47500" lnSpcReduction="20000"/>
          </a:bodyPr>
          <a:lstStyle/>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dirty="0" smtClean="0"/>
              <a:t>Following a review of National Biodiversity Action Plans, a draft </a:t>
            </a:r>
            <a:r>
              <a:rPr lang="en-GB" sz="6600" dirty="0" smtClean="0">
                <a:solidFill>
                  <a:srgbClr val="FFFF00"/>
                </a:solidFill>
              </a:rPr>
              <a:t>ecosystem-wide Biodiversity Action Plan </a:t>
            </a:r>
            <a:r>
              <a:rPr lang="en-GB" sz="6600" dirty="0" smtClean="0"/>
              <a:t>has been proposed and endorsed at a Regional workshop in February, 2007. In Nigeria, the largest stands of mangrove forests have been declared, through legislation, as a Reserve. A National Demonstration Project will demonstrate Best Environmental Practice for the conjunctive use of </a:t>
            </a:r>
            <a:r>
              <a:rPr lang="en-GB" sz="6600" dirty="0" err="1" smtClean="0"/>
              <a:t>Nipa</a:t>
            </a:r>
            <a:r>
              <a:rPr lang="en-GB" sz="6600" dirty="0" smtClean="0"/>
              <a:t> palms and the restoration of native mangroves. Cameroon and Angola are set to follow this example while Benin has delineated areas to be designated as Marine Protected Areas.</a:t>
            </a:r>
            <a:endParaRPr lang="fr-FR" sz="66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55000" lnSpcReduction="20000"/>
          </a:bodyPr>
          <a:lstStyle/>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dirty="0" smtClean="0"/>
              <a:t>Changes in regional </a:t>
            </a:r>
            <a:r>
              <a:rPr lang="en-GB" sz="6600" dirty="0" smtClean="0">
                <a:solidFill>
                  <a:srgbClr val="FFFF00"/>
                </a:solidFill>
              </a:rPr>
              <a:t>littoral sediment budgets </a:t>
            </a:r>
            <a:r>
              <a:rPr lang="en-GB" sz="6600" dirty="0" smtClean="0"/>
              <a:t>have been reviewed at Regional Consultations as a way of understanding the prevalent erosion menace. The environmental and social impacts of low cost – low technology coastal defence measures proposed for Cote d’Ivoire are being assessed through a demonstration project and tested through mathematical models at the Centre for Remote Sensing of the University of </a:t>
            </a:r>
            <a:r>
              <a:rPr lang="en-GB" sz="6600" dirty="0" err="1" smtClean="0"/>
              <a:t>Cocody</a:t>
            </a:r>
            <a:r>
              <a:rPr lang="en-GB" sz="6600" dirty="0" smtClean="0"/>
              <a:t>, Cote d’Ivoire. </a:t>
            </a:r>
            <a:endParaRPr lang="fr-FR" sz="66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85000" lnSpcReduction="10000"/>
          </a:bodyPr>
          <a:lstStyle/>
          <a:p>
            <a:r>
              <a:rPr lang="en-GB" dirty="0" smtClean="0"/>
              <a:t>The countries have agreed to the use </a:t>
            </a:r>
            <a:r>
              <a:rPr lang="en-GB" dirty="0" smtClean="0">
                <a:solidFill>
                  <a:srgbClr val="FFFF00"/>
                </a:solidFill>
              </a:rPr>
              <a:t>of Integrated Coastal Area Management (ICAM)</a:t>
            </a:r>
            <a:r>
              <a:rPr lang="en-GB" dirty="0" smtClean="0"/>
              <a:t> for habitat protection and sustainable use of coastal zones. In this regard, the ten “new” countries have completed their coastal profiles and along with the six “Pilot Phase” countries are making progress towards the development of practical Integrated Coastal Management Plans that would bring orderly and integrated development to coastal areas.</a:t>
            </a:r>
            <a:endParaRPr lang="fr-FR" sz="4400" dirty="0" smtClean="0"/>
          </a:p>
          <a:p>
            <a:pPr>
              <a:buNone/>
            </a:pPr>
            <a:r>
              <a:rPr lang="en-GB" dirty="0" smtClean="0"/>
              <a:t> </a:t>
            </a:r>
            <a:endParaRPr lang="fr-FR" sz="4400" dirty="0" smtClean="0"/>
          </a:p>
          <a:p>
            <a:r>
              <a:rPr lang="en-GB" dirty="0" smtClean="0"/>
              <a:t>A demonstration project in Cameroon will show the benefits from the practical application of an ICAM approach for the management of coastal zones in the </a:t>
            </a:r>
            <a:r>
              <a:rPr lang="en-GB" dirty="0" err="1" smtClean="0"/>
              <a:t>Kribi</a:t>
            </a:r>
            <a:r>
              <a:rPr lang="en-GB" dirty="0" smtClean="0"/>
              <a:t>-Campo area.</a:t>
            </a:r>
            <a:endParaRPr lang="fr-FR" sz="44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62500" lnSpcReduction="20000"/>
          </a:bodyPr>
          <a:lstStyle/>
          <a:p>
            <a:r>
              <a:rPr lang="en-GB" sz="5100" b="1" dirty="0" smtClean="0">
                <a:solidFill>
                  <a:srgbClr val="FFFF00"/>
                </a:solidFill>
              </a:rPr>
              <a:t>D-3 </a:t>
            </a:r>
            <a:r>
              <a:rPr lang="en-GB" sz="5100" b="1" u="sng" dirty="0" smtClean="0">
                <a:solidFill>
                  <a:srgbClr val="FFFF00"/>
                </a:solidFill>
              </a:rPr>
              <a:t>Reduce land and Ship-based pollution</a:t>
            </a:r>
            <a:endParaRPr lang="fr-FR" sz="5100" dirty="0" smtClean="0">
              <a:solidFill>
                <a:srgbClr val="FFFF00"/>
              </a:solidFill>
            </a:endParaRPr>
          </a:p>
          <a:p>
            <a:pPr>
              <a:buNone/>
            </a:pPr>
            <a:r>
              <a:rPr lang="en-GB" sz="5100" dirty="0" smtClean="0"/>
              <a:t>The deterioration of the coastal and marine environment is provoked and exacerbated by pollutants from shipping related, as well as land based activities. </a:t>
            </a:r>
            <a:endParaRPr lang="fr-FR" sz="51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5100" dirty="0" smtClean="0"/>
              <a:t>Under the project, collaboration with IMO has resulted in the rudiments of a regional </a:t>
            </a:r>
            <a:r>
              <a:rPr lang="en-GB" sz="5100" dirty="0" smtClean="0">
                <a:solidFill>
                  <a:srgbClr val="FFFF00"/>
                </a:solidFill>
              </a:rPr>
              <a:t>oil/chemical spill contingency planning </a:t>
            </a:r>
            <a:r>
              <a:rPr lang="en-GB" sz="5100" dirty="0" smtClean="0"/>
              <a:t>that was updated/ refined through consultations and adopted by all countries. There has been progress in this regard also at the national level with D. R. Congo, Ghana, Nigeria and Gabon having prepared plans that are close to adoption.</a:t>
            </a:r>
            <a:endParaRPr lang="fr-FR" sz="51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70000" lnSpcReduction="20000"/>
          </a:bodyPr>
          <a:lstStyle/>
          <a:p>
            <a:r>
              <a:rPr lang="en-GB" dirty="0" smtClean="0"/>
              <a:t>The development of realistic and regionally integrated </a:t>
            </a:r>
            <a:r>
              <a:rPr lang="en-GB" dirty="0" smtClean="0">
                <a:solidFill>
                  <a:srgbClr val="FFFF00"/>
                </a:solidFill>
              </a:rPr>
              <a:t>National Programmes of Action</a:t>
            </a:r>
            <a:r>
              <a:rPr lang="en-GB" dirty="0" smtClean="0"/>
              <a:t> to control pollution of the Marine Environment from Land Based Sources and Activities (LBS/A) has been launched (with UNEP-GPA) and is at an advanced stage in 15 out of 16 countries. This has paved the path to the development of an LBS/A Protocol for the Abidjan Convention in June, 2007. </a:t>
            </a:r>
            <a:endParaRPr lang="fr-FR" sz="4400" dirty="0" smtClean="0"/>
          </a:p>
          <a:p>
            <a:r>
              <a:rPr lang="en-GB" dirty="0" smtClean="0"/>
              <a:t>A Final Negotiations Meeting on the Text of the  </a:t>
            </a:r>
            <a:r>
              <a:rPr lang="en-GB" dirty="0" smtClean="0">
                <a:solidFill>
                  <a:srgbClr val="FFFF00"/>
                </a:solidFill>
              </a:rPr>
              <a:t>Protocol  </a:t>
            </a:r>
            <a:r>
              <a:rPr lang="en-GB" dirty="0" smtClean="0"/>
              <a:t>Concerning Cooperation in the Protection of the Marine and Coastal Environment from Land-based Sources and Activities (LBSA) in  the Western, Central  and Southern  African Region was held in Accra from March 30th to April 2</a:t>
            </a:r>
            <a:r>
              <a:rPr lang="en-GB" baseline="30000" dirty="0" smtClean="0"/>
              <a:t>nd</a:t>
            </a:r>
            <a:r>
              <a:rPr lang="en-GB" dirty="0" smtClean="0"/>
              <a:t>, 2009. </a:t>
            </a:r>
            <a:endParaRPr lang="fr-FR" sz="4400" dirty="0" smtClean="0"/>
          </a:p>
          <a:p>
            <a:r>
              <a:rPr lang="en-GB" dirty="0" smtClean="0">
                <a:solidFill>
                  <a:srgbClr val="FFFF00"/>
                </a:solidFill>
              </a:rPr>
              <a:t>Municipal Wastewater Management </a:t>
            </a:r>
            <a:r>
              <a:rPr lang="en-GB" dirty="0" smtClean="0"/>
              <a:t>is receiving due attention and training of trainers Workshops are being held in GCLME Countries. The first of such workshops was organised in Accra, Ghana in May, 2008 in collaboration with Ghana EPA, UNEP-GPA and UNESCO-IHE. Similar ones have been organised in other GCLME countries.</a:t>
            </a:r>
            <a:endParaRPr lang="fr-FR" sz="44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62500" lnSpcReduction="20000"/>
          </a:bodyPr>
          <a:lstStyle/>
          <a:p>
            <a:pPr marL="533400" lvl="1" indent="-354013" defTabSz="450850">
              <a:lnSpc>
                <a:spcPct val="90000"/>
              </a:lnSpc>
              <a:spcBef>
                <a:spcPct val="30000"/>
              </a:spcBef>
              <a:spcAft>
                <a:spcPct val="30000"/>
              </a:spcAft>
              <a:buClr>
                <a:schemeClr val="tx1"/>
              </a:buClr>
              <a:buSzPct val="90000"/>
              <a:buFont typeface="Wingdings" pitchFamily="2" charset="2"/>
              <a:buChar char="§"/>
              <a:defRPr/>
            </a:pPr>
            <a:r>
              <a:rPr lang="en-GB" sz="6600" b="1" dirty="0" smtClean="0">
                <a:solidFill>
                  <a:srgbClr val="FFFF00"/>
                </a:solidFill>
              </a:rPr>
              <a:t>D-4	Create an ecosystem wide assessment and management framework for environmental and living resource management.</a:t>
            </a:r>
          </a:p>
          <a:p>
            <a:r>
              <a:rPr lang="en-GB" sz="3800" dirty="0" smtClean="0"/>
              <a:t>Under the project, a great emphasis has been put on the development of sound monitoring and assessment of the </a:t>
            </a:r>
            <a:r>
              <a:rPr lang="en-GB" sz="3800" dirty="0" smtClean="0">
                <a:solidFill>
                  <a:srgbClr val="FFFF00"/>
                </a:solidFill>
              </a:rPr>
              <a:t>changing states of the GCLME ecosystem</a:t>
            </a:r>
            <a:r>
              <a:rPr lang="en-GB" sz="3800" dirty="0" smtClean="0"/>
              <a:t> that is directly linked to institutions responsible for the governance of the ecosystem to provide a vantage platform for viable management interventions.</a:t>
            </a:r>
            <a:endParaRPr lang="fr-FR" sz="3800" dirty="0" smtClean="0"/>
          </a:p>
          <a:p>
            <a:pPr>
              <a:buNone/>
            </a:pPr>
            <a:endParaRPr lang="fr-FR" sz="3800" dirty="0" smtClean="0"/>
          </a:p>
          <a:p>
            <a:r>
              <a:rPr lang="en-GB" sz="3800" dirty="0" smtClean="0"/>
              <a:t>The scheme to assess ecosystem sustainability is undertaken along the line of 5 linked modules: 1) productivity, 2) fish and fisheries, 3) pollution and ecosystem health, 4) socio economic conditions and 5) governance.</a:t>
            </a:r>
            <a:endParaRPr lang="fr-FR" sz="3800" dirty="0" smtClean="0"/>
          </a:p>
          <a:p>
            <a:pPr marL="533400" lvl="1" indent="-354013"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70000" lnSpcReduction="20000"/>
          </a:bodyPr>
          <a:lstStyle/>
          <a:p>
            <a:r>
              <a:rPr lang="en-GB" sz="3400" dirty="0" smtClean="0"/>
              <a:t>The emphasis has been on </a:t>
            </a:r>
            <a:r>
              <a:rPr lang="en-GB" sz="3400" dirty="0" smtClean="0">
                <a:solidFill>
                  <a:srgbClr val="FFFF00"/>
                </a:solidFill>
              </a:rPr>
              <a:t>standardization of methodologies </a:t>
            </a:r>
            <a:r>
              <a:rPr lang="en-GB" sz="3400" dirty="0" smtClean="0"/>
              <a:t>to ensure the </a:t>
            </a:r>
            <a:r>
              <a:rPr lang="en-GB" sz="3400" dirty="0" err="1" smtClean="0"/>
              <a:t>intercomparabilty</a:t>
            </a:r>
            <a:r>
              <a:rPr lang="en-GB" sz="3400" dirty="0" smtClean="0"/>
              <a:t> of results irrespective of the laboratory or country from which they originate.</a:t>
            </a:r>
            <a:endParaRPr lang="fr-FR" sz="3400" dirty="0" smtClean="0"/>
          </a:p>
          <a:p>
            <a:pPr>
              <a:buNone/>
            </a:pPr>
            <a:r>
              <a:rPr lang="en-GB" sz="3400" dirty="0" smtClean="0"/>
              <a:t> </a:t>
            </a:r>
            <a:endParaRPr lang="fr-FR" sz="3400" dirty="0" smtClean="0"/>
          </a:p>
          <a:p>
            <a:r>
              <a:rPr lang="en-GB" sz="3400" dirty="0" smtClean="0"/>
              <a:t>To this end, </a:t>
            </a:r>
            <a:r>
              <a:rPr lang="en-GB" sz="3400" dirty="0" smtClean="0">
                <a:solidFill>
                  <a:srgbClr val="FFFF00"/>
                </a:solidFill>
              </a:rPr>
              <a:t>methodology manuals have been produced</a:t>
            </a:r>
            <a:r>
              <a:rPr lang="en-GB" sz="3400" dirty="0" smtClean="0"/>
              <a:t>, but not yet published, on pollution monitoring, fish trawl surveys, mangrove restoration, water quality monitoring, productivity surveys, socio-economic valuation of ecosystem goods and services, NGOs Outreach campaign, etc.</a:t>
            </a:r>
            <a:endParaRPr lang="fr-FR" sz="3400" dirty="0" smtClean="0"/>
          </a:p>
          <a:p>
            <a:pPr>
              <a:buNone/>
            </a:pPr>
            <a:r>
              <a:rPr lang="en-GB" sz="3400" dirty="0" smtClean="0"/>
              <a:t> </a:t>
            </a:r>
            <a:endParaRPr lang="fr-FR" sz="3400" dirty="0" smtClean="0"/>
          </a:p>
          <a:p>
            <a:r>
              <a:rPr lang="en-GB" sz="3400" dirty="0" smtClean="0"/>
              <a:t>The project has organized </a:t>
            </a:r>
            <a:r>
              <a:rPr lang="en-GB" sz="3400" dirty="0" smtClean="0">
                <a:solidFill>
                  <a:srgbClr val="FFFF00"/>
                </a:solidFill>
              </a:rPr>
              <a:t>28 Regional and 22 National Capacity Building Workshops </a:t>
            </a:r>
            <a:r>
              <a:rPr lang="en-GB" sz="3400" dirty="0" smtClean="0"/>
              <a:t>to impart the necessary skills. These have substantially strengthened the region’s capacity especially in technical and scientific matters, helped harmonize methodologies and increased contacts and sharing of information. </a:t>
            </a:r>
            <a:endParaRPr lang="fr-FR" sz="3400" dirty="0" smtClean="0"/>
          </a:p>
          <a:p>
            <a:pPr marL="533400" lvl="1" indent="-354013"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lnSpcReduction="10000"/>
          </a:bodyPr>
          <a:lstStyle/>
          <a:p>
            <a:r>
              <a:rPr lang="en-GB" dirty="0" smtClean="0">
                <a:solidFill>
                  <a:srgbClr val="FFFF00"/>
                </a:solidFill>
              </a:rPr>
              <a:t>A network of scientific and monitoring institutions </a:t>
            </a:r>
            <a:r>
              <a:rPr lang="en-GB" dirty="0" smtClean="0"/>
              <a:t>has been created and their activities are supported through National contracts with UNIDO. At the regional level, monitoring activities are underpinned by 5 Activity Centres as follows:</a:t>
            </a:r>
            <a:endParaRPr lang="fr-FR" sz="4400" dirty="0" smtClean="0"/>
          </a:p>
          <a:p>
            <a:r>
              <a:rPr lang="en-GB" dirty="0" smtClean="0"/>
              <a:t>a) Productivity in Ghana, b) Pollution in Nigeria, c) Risk Assessment and Management in Gabon, d) Fisheries/Aquaculture in Angola and e) Environmental Information Management System in Nigeria.</a:t>
            </a:r>
            <a:endParaRPr lang="fr-FR" sz="4400" dirty="0" smtClean="0"/>
          </a:p>
          <a:p>
            <a:pPr marL="533400" lvl="1" indent="-354013"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55000" lnSpcReduction="20000"/>
          </a:bodyPr>
          <a:lstStyle/>
          <a:p>
            <a:pPr marL="533400" lvl="1" indent="-354013" defTabSz="450850">
              <a:lnSpc>
                <a:spcPct val="90000"/>
              </a:lnSpc>
              <a:spcBef>
                <a:spcPct val="30000"/>
              </a:spcBef>
              <a:spcAft>
                <a:spcPct val="30000"/>
              </a:spcAft>
              <a:buClr>
                <a:schemeClr val="tx1"/>
              </a:buClr>
              <a:buSzPct val="90000"/>
              <a:buFont typeface="Wingdings" pitchFamily="2" charset="2"/>
              <a:buChar char="§"/>
              <a:defRPr/>
            </a:pPr>
            <a:r>
              <a:rPr lang="en-GB" sz="6600" b="1" dirty="0" smtClean="0">
                <a:solidFill>
                  <a:srgbClr val="FFFF00"/>
                </a:solidFill>
              </a:rPr>
              <a:t>D-5	Establish viable regional consultative and coordination mechanisms for </a:t>
            </a:r>
            <a:r>
              <a:rPr lang="en-GB" sz="6600" b="1" dirty="0" err="1" smtClean="0">
                <a:solidFill>
                  <a:srgbClr val="FFFF00"/>
                </a:solidFill>
              </a:rPr>
              <a:t>transboundary</a:t>
            </a:r>
            <a:r>
              <a:rPr lang="en-GB" sz="6600" b="1" dirty="0" smtClean="0">
                <a:solidFill>
                  <a:srgbClr val="FFFF00"/>
                </a:solidFill>
              </a:rPr>
              <a:t> management of the GCLME including a Guinea Current Commission</a:t>
            </a:r>
            <a:endParaRPr lang="fr-FR" sz="6600" dirty="0" smtClean="0">
              <a:solidFill>
                <a:srgbClr val="FFFF00"/>
              </a:solidFill>
            </a:endParaRPr>
          </a:p>
          <a:p>
            <a:pPr marL="533400" lvl="1" indent="-354013" defTabSz="450850">
              <a:lnSpc>
                <a:spcPct val="90000"/>
              </a:lnSpc>
              <a:spcBef>
                <a:spcPct val="30000"/>
              </a:spcBef>
              <a:spcAft>
                <a:spcPct val="30000"/>
              </a:spcAft>
              <a:buClr>
                <a:schemeClr val="tx1"/>
              </a:buClr>
              <a:buSzPct val="90000"/>
              <a:buFont typeface="Wingdings" pitchFamily="2" charset="2"/>
              <a:buChar char="§"/>
              <a:defRPr/>
            </a:pPr>
            <a:r>
              <a:rPr lang="en-GB" sz="6000" dirty="0" smtClean="0"/>
              <a:t>The GCLME Regional Coordination Unit in Accra which was made fully functional at the onset of project implementation has served to entrench a regional approach and to reinforce regional cohesion in project implementation. </a:t>
            </a: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40000" lnSpcReduction="20000"/>
          </a:bodyPr>
          <a:lstStyle/>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7000" dirty="0" smtClean="0"/>
              <a:t>Increasingly, </a:t>
            </a:r>
            <a:r>
              <a:rPr lang="en-GB" sz="7000" dirty="0" smtClean="0">
                <a:solidFill>
                  <a:srgbClr val="FFFF00"/>
                </a:solidFill>
              </a:rPr>
              <a:t>the project </a:t>
            </a:r>
            <a:r>
              <a:rPr lang="en-GB" sz="7000" dirty="0" smtClean="0"/>
              <a:t>is seen by the participating countries </a:t>
            </a:r>
            <a:r>
              <a:rPr lang="en-GB" sz="7000" dirty="0" smtClean="0">
                <a:solidFill>
                  <a:srgbClr val="FFFF00"/>
                </a:solidFill>
              </a:rPr>
              <a:t>as a “reference institution” </a:t>
            </a:r>
            <a:r>
              <a:rPr lang="en-GB" sz="7000" dirty="0" smtClean="0"/>
              <a:t>to provide advice to their environmental and living resource management issues/problems. </a:t>
            </a: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7000" dirty="0" smtClean="0"/>
              <a:t>In addition the RCU is being mandated by participating countries to be their regional hub and arrow head in the implementation of global programmes such as the GPA (with UNEP-GPA), the </a:t>
            </a:r>
            <a:r>
              <a:rPr lang="en-GB" sz="7000" dirty="0" err="1" smtClean="0"/>
              <a:t>Globallast</a:t>
            </a:r>
            <a:r>
              <a:rPr lang="en-GB" sz="7000" dirty="0" smtClean="0"/>
              <a:t> (with IMO), Global Mercury (with UNIDO), </a:t>
            </a:r>
            <a:r>
              <a:rPr lang="en-GB" sz="7000" dirty="0" smtClean="0">
                <a:solidFill>
                  <a:srgbClr val="FFFF00"/>
                </a:solidFill>
              </a:rPr>
              <a:t>Early Warning Systems (with AU and IOC-UNESCO),</a:t>
            </a:r>
            <a:r>
              <a:rPr lang="en-GB" sz="7000" dirty="0" smtClean="0"/>
              <a:t> POPs (with UNIDO), </a:t>
            </a:r>
            <a:r>
              <a:rPr lang="en-GB" sz="7000" dirty="0" smtClean="0">
                <a:solidFill>
                  <a:srgbClr val="FFFF00"/>
                </a:solidFill>
              </a:rPr>
              <a:t>Global Ocean Observing Systems (with IOC-UNESCO), </a:t>
            </a:r>
            <a:r>
              <a:rPr lang="en-GB" sz="7000" dirty="0" smtClean="0"/>
              <a:t>Historical Fish Data repatriation (with FAO) and Waste Water Management (with UNEP-GPA and UNESCO-IHE) etc. </a:t>
            </a:r>
            <a:endParaRPr lang="fr-FR" sz="70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4367284" y="1382713"/>
            <a:ext cx="4776716" cy="641350"/>
          </a:xfrm>
        </p:spPr>
        <p:txBody>
          <a:bodyPr lIns="18000" rIns="18000">
            <a:normAutofit fontScale="90000"/>
          </a:bodyPr>
          <a:lstStyle/>
          <a:p>
            <a:pPr algn="ctr" eaLnBrk="1" hangingPunct="1">
              <a:tabLst>
                <a:tab pos="0" algn="l"/>
              </a:tabLst>
              <a:defRPr/>
            </a:pPr>
            <a:r>
              <a:rPr lang="en-GB" sz="3600" dirty="0" smtClean="0">
                <a:solidFill>
                  <a:srgbClr val="ED0319"/>
                </a:solidFill>
                <a:effectLst>
                  <a:outerShdw blurRad="38100" dist="38100" dir="2700000" algn="tl">
                    <a:srgbClr val="000000"/>
                  </a:outerShdw>
                </a:effectLst>
              </a:rPr>
              <a:t>16 Project</a:t>
            </a:r>
            <a:r>
              <a:rPr lang="en-GB" dirty="0" smtClean="0">
                <a:solidFill>
                  <a:srgbClr val="ED0319"/>
                </a:solidFill>
                <a:effectLst>
                  <a:outerShdw blurRad="38100" dist="38100" dir="2700000" algn="tl">
                    <a:srgbClr val="000000"/>
                  </a:outerShdw>
                </a:effectLst>
              </a:rPr>
              <a:t> Countries:</a:t>
            </a:r>
            <a:r>
              <a:rPr lang="en-GB" dirty="0" smtClean="0">
                <a:solidFill>
                  <a:schemeClr val="accent1"/>
                </a:solidFill>
                <a:effectLst>
                  <a:outerShdw blurRad="38100" dist="38100" dir="2700000" algn="tl">
                    <a:srgbClr val="000000"/>
                  </a:outerShdw>
                </a:effectLst>
              </a:rPr>
              <a:t>	</a:t>
            </a:r>
            <a:endParaRPr lang="fr-FR" dirty="0" smtClean="0"/>
          </a:p>
        </p:txBody>
      </p:sp>
      <p:sp>
        <p:nvSpPr>
          <p:cNvPr id="5124" name="Text Box 6"/>
          <p:cNvSpPr txBox="1">
            <a:spLocks noChangeArrowheads="1"/>
          </p:cNvSpPr>
          <p:nvPr/>
        </p:nvSpPr>
        <p:spPr bwMode="auto">
          <a:xfrm>
            <a:off x="3413125" y="3848100"/>
            <a:ext cx="431800" cy="255588"/>
          </a:xfrm>
          <a:prstGeom prst="rect">
            <a:avLst/>
          </a:prstGeom>
          <a:noFill/>
          <a:ln w="9525">
            <a:noFill/>
            <a:miter lim="800000"/>
            <a:headEnd/>
            <a:tailEnd/>
          </a:ln>
        </p:spPr>
        <p:txBody>
          <a:bodyPr lIns="5080" rIns="5080"/>
          <a:lstStyle/>
          <a:p>
            <a:r>
              <a:rPr lang="fr-FR" sz="700">
                <a:solidFill>
                  <a:schemeClr val="tx1"/>
                </a:solidFill>
                <a:latin typeface="Verdana" pitchFamily="34" charset="0"/>
              </a:rPr>
              <a:t>D.R. CONGO</a:t>
            </a:r>
            <a:endParaRPr lang="en-US" sz="700">
              <a:solidFill>
                <a:schemeClr val="tx1"/>
              </a:solidFill>
            </a:endParaRPr>
          </a:p>
        </p:txBody>
      </p:sp>
      <p:sp>
        <p:nvSpPr>
          <p:cNvPr id="5125" name="Text Box 7"/>
          <p:cNvSpPr txBox="1">
            <a:spLocks noChangeArrowheads="1"/>
          </p:cNvSpPr>
          <p:nvPr/>
        </p:nvSpPr>
        <p:spPr bwMode="auto">
          <a:xfrm>
            <a:off x="2930525" y="4560888"/>
            <a:ext cx="568325" cy="188912"/>
          </a:xfrm>
          <a:prstGeom prst="rect">
            <a:avLst/>
          </a:prstGeom>
          <a:noFill/>
          <a:ln w="9525">
            <a:noFill/>
            <a:miter lim="800000"/>
            <a:headEnd/>
            <a:tailEnd/>
          </a:ln>
        </p:spPr>
        <p:txBody>
          <a:bodyPr lIns="5080" rIns="5080"/>
          <a:lstStyle/>
          <a:p>
            <a:r>
              <a:rPr lang="fr-FR" sz="700">
                <a:solidFill>
                  <a:schemeClr val="tx1"/>
                </a:solidFill>
                <a:latin typeface="Verdana" pitchFamily="34" charset="0"/>
              </a:rPr>
              <a:t>ANGOLA</a:t>
            </a:r>
            <a:endParaRPr lang="en-US" sz="700">
              <a:solidFill>
                <a:schemeClr val="tx1"/>
              </a:solidFill>
            </a:endParaRPr>
          </a:p>
        </p:txBody>
      </p:sp>
      <p:sp>
        <p:nvSpPr>
          <p:cNvPr id="5126" name="Text Box 8"/>
          <p:cNvSpPr txBox="1">
            <a:spLocks noChangeArrowheads="1"/>
          </p:cNvSpPr>
          <p:nvPr/>
        </p:nvSpPr>
        <p:spPr bwMode="auto">
          <a:xfrm>
            <a:off x="2138363" y="2990850"/>
            <a:ext cx="608012" cy="206375"/>
          </a:xfrm>
          <a:prstGeom prst="rect">
            <a:avLst/>
          </a:prstGeom>
          <a:noFill/>
          <a:ln w="9525">
            <a:noFill/>
            <a:miter lim="800000"/>
            <a:headEnd/>
            <a:tailEnd/>
          </a:ln>
        </p:spPr>
        <p:txBody>
          <a:bodyPr lIns="5080" rIns="5080"/>
          <a:lstStyle/>
          <a:p>
            <a:r>
              <a:rPr lang="fr-FR" sz="700">
                <a:solidFill>
                  <a:schemeClr val="tx1"/>
                </a:solidFill>
                <a:latin typeface="Verdana" pitchFamily="34" charset="0"/>
              </a:rPr>
              <a:t>NIGERIA</a:t>
            </a:r>
            <a:endParaRPr lang="en-US" sz="700">
              <a:solidFill>
                <a:schemeClr val="tx1"/>
              </a:solidFill>
            </a:endParaRPr>
          </a:p>
        </p:txBody>
      </p:sp>
      <p:sp>
        <p:nvSpPr>
          <p:cNvPr id="5127" name="Text Box 9"/>
          <p:cNvSpPr txBox="1">
            <a:spLocks noChangeArrowheads="1"/>
          </p:cNvSpPr>
          <p:nvPr/>
        </p:nvSpPr>
        <p:spPr bwMode="auto">
          <a:xfrm>
            <a:off x="2760663" y="2797175"/>
            <a:ext cx="247650" cy="849313"/>
          </a:xfrm>
          <a:prstGeom prst="rect">
            <a:avLst/>
          </a:prstGeom>
          <a:noFill/>
          <a:ln w="9525">
            <a:noFill/>
            <a:miter lim="800000"/>
            <a:headEnd/>
            <a:tailEnd/>
          </a:ln>
        </p:spPr>
        <p:txBody>
          <a:bodyPr lIns="5080" rIns="5080"/>
          <a:lstStyle/>
          <a:p>
            <a:r>
              <a:rPr lang="fr-FR" sz="700">
                <a:solidFill>
                  <a:schemeClr val="tx1"/>
                </a:solidFill>
                <a:latin typeface="Verdana" pitchFamily="34" charset="0"/>
              </a:rPr>
              <a:t>C</a:t>
            </a:r>
          </a:p>
          <a:p>
            <a:r>
              <a:rPr lang="fr-FR" sz="700">
                <a:solidFill>
                  <a:schemeClr val="tx1"/>
                </a:solidFill>
                <a:latin typeface="Verdana" pitchFamily="34" charset="0"/>
              </a:rPr>
              <a:t>A</a:t>
            </a:r>
          </a:p>
          <a:p>
            <a:r>
              <a:rPr lang="fr-FR" sz="700">
                <a:solidFill>
                  <a:schemeClr val="tx1"/>
                </a:solidFill>
                <a:latin typeface="Verdana" pitchFamily="34" charset="0"/>
              </a:rPr>
              <a:t>M</a:t>
            </a:r>
          </a:p>
          <a:p>
            <a:r>
              <a:rPr lang="fr-FR" sz="700">
                <a:solidFill>
                  <a:schemeClr val="tx1"/>
                </a:solidFill>
                <a:latin typeface="Verdana" pitchFamily="34" charset="0"/>
              </a:rPr>
              <a:t>E</a:t>
            </a:r>
          </a:p>
          <a:p>
            <a:r>
              <a:rPr lang="fr-FR" sz="700">
                <a:solidFill>
                  <a:schemeClr val="tx1"/>
                </a:solidFill>
                <a:latin typeface="Verdana" pitchFamily="34" charset="0"/>
              </a:rPr>
              <a:t>R</a:t>
            </a:r>
          </a:p>
          <a:p>
            <a:r>
              <a:rPr lang="fr-FR" sz="700">
                <a:solidFill>
                  <a:schemeClr val="tx1"/>
                </a:solidFill>
                <a:latin typeface="Verdana" pitchFamily="34" charset="0"/>
              </a:rPr>
              <a:t>O</a:t>
            </a:r>
          </a:p>
          <a:p>
            <a:r>
              <a:rPr lang="fr-FR" sz="700">
                <a:solidFill>
                  <a:schemeClr val="tx1"/>
                </a:solidFill>
                <a:latin typeface="Verdana" pitchFamily="34" charset="0"/>
              </a:rPr>
              <a:t>O</a:t>
            </a:r>
          </a:p>
          <a:p>
            <a:r>
              <a:rPr lang="fr-FR" sz="700">
                <a:solidFill>
                  <a:schemeClr val="tx1"/>
                </a:solidFill>
                <a:latin typeface="Verdana" pitchFamily="34" charset="0"/>
              </a:rPr>
              <a:t>N</a:t>
            </a:r>
            <a:endParaRPr lang="en-US" sz="700">
              <a:solidFill>
                <a:schemeClr val="tx1"/>
              </a:solidFill>
            </a:endParaRPr>
          </a:p>
        </p:txBody>
      </p:sp>
      <p:sp>
        <p:nvSpPr>
          <p:cNvPr id="5128" name="Text Box 10"/>
          <p:cNvSpPr txBox="1">
            <a:spLocks noChangeArrowheads="1"/>
          </p:cNvSpPr>
          <p:nvPr/>
        </p:nvSpPr>
        <p:spPr bwMode="auto">
          <a:xfrm>
            <a:off x="1087438" y="3059113"/>
            <a:ext cx="566737" cy="236537"/>
          </a:xfrm>
          <a:prstGeom prst="rect">
            <a:avLst/>
          </a:prstGeom>
          <a:noFill/>
          <a:ln w="9525">
            <a:noFill/>
            <a:miter lim="800000"/>
            <a:headEnd/>
            <a:tailEnd/>
          </a:ln>
        </p:spPr>
        <p:txBody>
          <a:bodyPr lIns="5080" rIns="5080"/>
          <a:lstStyle/>
          <a:p>
            <a:r>
              <a:rPr lang="fr-FR" sz="700">
                <a:solidFill>
                  <a:schemeClr val="tx1"/>
                </a:solidFill>
                <a:latin typeface="Verdana" pitchFamily="34" charset="0"/>
              </a:rPr>
              <a:t>CÔTE</a:t>
            </a:r>
          </a:p>
          <a:p>
            <a:r>
              <a:rPr lang="fr-FR" sz="700">
                <a:solidFill>
                  <a:schemeClr val="tx1"/>
                </a:solidFill>
                <a:latin typeface="Verdana" pitchFamily="34" charset="0"/>
              </a:rPr>
              <a:t>D’IVOIRE</a:t>
            </a:r>
            <a:endParaRPr lang="en-US" sz="700">
              <a:solidFill>
                <a:schemeClr val="tx1"/>
              </a:solidFill>
            </a:endParaRPr>
          </a:p>
        </p:txBody>
      </p:sp>
      <p:sp>
        <p:nvSpPr>
          <p:cNvPr id="5129" name="Text Box 11"/>
          <p:cNvSpPr txBox="1">
            <a:spLocks noChangeArrowheads="1"/>
          </p:cNvSpPr>
          <p:nvPr/>
        </p:nvSpPr>
        <p:spPr bwMode="auto">
          <a:xfrm>
            <a:off x="2473325" y="3768725"/>
            <a:ext cx="534988" cy="207963"/>
          </a:xfrm>
          <a:prstGeom prst="rect">
            <a:avLst/>
          </a:prstGeom>
          <a:noFill/>
          <a:ln w="9525">
            <a:noFill/>
            <a:miter lim="800000"/>
            <a:headEnd/>
            <a:tailEnd/>
          </a:ln>
        </p:spPr>
        <p:txBody>
          <a:bodyPr lIns="5080" rIns="5080"/>
          <a:lstStyle/>
          <a:p>
            <a:r>
              <a:rPr lang="fr-FR" sz="700">
                <a:solidFill>
                  <a:schemeClr val="tx1"/>
                </a:solidFill>
                <a:latin typeface="Verdana" pitchFamily="34" charset="0"/>
              </a:rPr>
              <a:t>GABON</a:t>
            </a:r>
            <a:endParaRPr lang="en-US" sz="700">
              <a:solidFill>
                <a:schemeClr val="tx1"/>
              </a:solidFill>
            </a:endParaRPr>
          </a:p>
        </p:txBody>
      </p:sp>
      <p:sp>
        <p:nvSpPr>
          <p:cNvPr id="5130" name="Text Box 12"/>
          <p:cNvSpPr txBox="1">
            <a:spLocks noChangeArrowheads="1"/>
          </p:cNvSpPr>
          <p:nvPr/>
        </p:nvSpPr>
        <p:spPr bwMode="auto">
          <a:xfrm>
            <a:off x="706438" y="2867025"/>
            <a:ext cx="536575" cy="207963"/>
          </a:xfrm>
          <a:prstGeom prst="rect">
            <a:avLst/>
          </a:prstGeom>
          <a:noFill/>
          <a:ln w="9525">
            <a:noFill/>
            <a:miter lim="800000"/>
            <a:headEnd/>
            <a:tailEnd/>
          </a:ln>
        </p:spPr>
        <p:txBody>
          <a:bodyPr lIns="5080" rIns="5080"/>
          <a:lstStyle/>
          <a:p>
            <a:r>
              <a:rPr lang="fr-FR" sz="700">
                <a:solidFill>
                  <a:schemeClr val="tx1"/>
                </a:solidFill>
                <a:latin typeface="Verdana" pitchFamily="34" charset="0"/>
              </a:rPr>
              <a:t>GUINEA</a:t>
            </a:r>
            <a:endParaRPr lang="en-US" sz="700">
              <a:solidFill>
                <a:schemeClr val="tx1"/>
              </a:solidFill>
            </a:endParaRPr>
          </a:p>
        </p:txBody>
      </p:sp>
      <p:sp>
        <p:nvSpPr>
          <p:cNvPr id="5131" name="Text Box 13"/>
          <p:cNvSpPr txBox="1">
            <a:spLocks noChangeArrowheads="1"/>
          </p:cNvSpPr>
          <p:nvPr/>
        </p:nvSpPr>
        <p:spPr bwMode="auto">
          <a:xfrm>
            <a:off x="1660525" y="2913063"/>
            <a:ext cx="119063" cy="539750"/>
          </a:xfrm>
          <a:prstGeom prst="rect">
            <a:avLst/>
          </a:prstGeom>
          <a:noFill/>
          <a:ln w="9525">
            <a:noFill/>
            <a:miter lim="800000"/>
            <a:headEnd/>
            <a:tailEnd/>
          </a:ln>
        </p:spPr>
        <p:txBody>
          <a:bodyPr lIns="5080" rIns="5080"/>
          <a:lstStyle/>
          <a:p>
            <a:r>
              <a:rPr lang="fr-FR" sz="700">
                <a:solidFill>
                  <a:schemeClr val="tx1"/>
                </a:solidFill>
                <a:latin typeface="Verdana" pitchFamily="34" charset="0"/>
              </a:rPr>
              <a:t>G</a:t>
            </a:r>
          </a:p>
          <a:p>
            <a:r>
              <a:rPr lang="fr-FR" sz="700">
                <a:solidFill>
                  <a:schemeClr val="tx1"/>
                </a:solidFill>
                <a:latin typeface="Verdana" pitchFamily="34" charset="0"/>
              </a:rPr>
              <a:t>H</a:t>
            </a:r>
          </a:p>
          <a:p>
            <a:r>
              <a:rPr lang="fr-FR" sz="700">
                <a:solidFill>
                  <a:schemeClr val="tx1"/>
                </a:solidFill>
                <a:latin typeface="Verdana" pitchFamily="34" charset="0"/>
              </a:rPr>
              <a:t>A</a:t>
            </a:r>
          </a:p>
          <a:p>
            <a:r>
              <a:rPr lang="fr-FR" sz="700">
                <a:solidFill>
                  <a:schemeClr val="tx1"/>
                </a:solidFill>
                <a:latin typeface="Verdana" pitchFamily="34" charset="0"/>
              </a:rPr>
              <a:t>N</a:t>
            </a:r>
          </a:p>
          <a:p>
            <a:r>
              <a:rPr lang="fr-FR" sz="700">
                <a:solidFill>
                  <a:schemeClr val="tx1"/>
                </a:solidFill>
                <a:latin typeface="Verdana" pitchFamily="34" charset="0"/>
              </a:rPr>
              <a:t>A</a:t>
            </a:r>
            <a:endParaRPr lang="en-US" sz="700">
              <a:solidFill>
                <a:schemeClr val="tx1"/>
              </a:solidFill>
            </a:endParaRPr>
          </a:p>
        </p:txBody>
      </p:sp>
      <p:sp>
        <p:nvSpPr>
          <p:cNvPr id="5132" name="Text Box 14"/>
          <p:cNvSpPr txBox="1">
            <a:spLocks noChangeArrowheads="1"/>
          </p:cNvSpPr>
          <p:nvPr/>
        </p:nvSpPr>
        <p:spPr bwMode="auto">
          <a:xfrm>
            <a:off x="1809750" y="2851150"/>
            <a:ext cx="119063" cy="539750"/>
          </a:xfrm>
          <a:prstGeom prst="rect">
            <a:avLst/>
          </a:prstGeom>
          <a:noFill/>
          <a:ln w="9525">
            <a:noFill/>
            <a:miter lim="800000"/>
            <a:headEnd/>
            <a:tailEnd/>
          </a:ln>
        </p:spPr>
        <p:txBody>
          <a:bodyPr lIns="5080" rIns="5080"/>
          <a:lstStyle/>
          <a:p>
            <a:endParaRPr lang="fr-FR" sz="700">
              <a:solidFill>
                <a:schemeClr val="tx1"/>
              </a:solidFill>
              <a:latin typeface="Verdana" pitchFamily="34" charset="0"/>
            </a:endParaRPr>
          </a:p>
          <a:p>
            <a:r>
              <a:rPr lang="fr-FR" sz="700">
                <a:solidFill>
                  <a:schemeClr val="tx1"/>
                </a:solidFill>
                <a:latin typeface="Verdana" pitchFamily="34" charset="0"/>
              </a:rPr>
              <a:t>T</a:t>
            </a:r>
          </a:p>
          <a:p>
            <a:r>
              <a:rPr lang="fr-FR" sz="700">
                <a:solidFill>
                  <a:schemeClr val="tx1"/>
                </a:solidFill>
                <a:latin typeface="Verdana" pitchFamily="34" charset="0"/>
              </a:rPr>
              <a:t>O</a:t>
            </a:r>
          </a:p>
          <a:p>
            <a:r>
              <a:rPr lang="fr-FR" sz="700">
                <a:solidFill>
                  <a:schemeClr val="tx1"/>
                </a:solidFill>
                <a:latin typeface="Verdana" pitchFamily="34" charset="0"/>
              </a:rPr>
              <a:t>G</a:t>
            </a:r>
          </a:p>
          <a:p>
            <a:r>
              <a:rPr lang="fr-FR" sz="700">
                <a:solidFill>
                  <a:schemeClr val="tx1"/>
                </a:solidFill>
                <a:latin typeface="Verdana" pitchFamily="34" charset="0"/>
              </a:rPr>
              <a:t>O</a:t>
            </a:r>
            <a:endParaRPr lang="en-US" sz="700">
              <a:solidFill>
                <a:schemeClr val="tx1"/>
              </a:solidFill>
            </a:endParaRPr>
          </a:p>
        </p:txBody>
      </p:sp>
      <p:sp>
        <p:nvSpPr>
          <p:cNvPr id="5133" name="Text Box 15"/>
          <p:cNvSpPr txBox="1">
            <a:spLocks noChangeArrowheads="1"/>
          </p:cNvSpPr>
          <p:nvPr/>
        </p:nvSpPr>
        <p:spPr bwMode="auto">
          <a:xfrm>
            <a:off x="1958975" y="2833688"/>
            <a:ext cx="117475" cy="539750"/>
          </a:xfrm>
          <a:prstGeom prst="rect">
            <a:avLst/>
          </a:prstGeom>
          <a:noFill/>
          <a:ln w="9525">
            <a:noFill/>
            <a:miter lim="800000"/>
            <a:headEnd/>
            <a:tailEnd/>
          </a:ln>
        </p:spPr>
        <p:txBody>
          <a:bodyPr lIns="5080" rIns="5080"/>
          <a:lstStyle/>
          <a:p>
            <a:r>
              <a:rPr lang="fr-FR" sz="700">
                <a:solidFill>
                  <a:schemeClr val="tx1"/>
                </a:solidFill>
                <a:latin typeface="Verdana" pitchFamily="34" charset="0"/>
              </a:rPr>
              <a:t>B</a:t>
            </a:r>
          </a:p>
          <a:p>
            <a:r>
              <a:rPr lang="fr-FR" sz="700">
                <a:solidFill>
                  <a:schemeClr val="tx1"/>
                </a:solidFill>
                <a:latin typeface="Verdana" pitchFamily="34" charset="0"/>
              </a:rPr>
              <a:t>E</a:t>
            </a:r>
          </a:p>
          <a:p>
            <a:r>
              <a:rPr lang="fr-FR" sz="700">
                <a:solidFill>
                  <a:schemeClr val="tx1"/>
                </a:solidFill>
                <a:latin typeface="Verdana" pitchFamily="34" charset="0"/>
              </a:rPr>
              <a:t>N</a:t>
            </a:r>
          </a:p>
          <a:p>
            <a:r>
              <a:rPr lang="fr-FR" sz="700">
                <a:solidFill>
                  <a:schemeClr val="tx1"/>
                </a:solidFill>
                <a:latin typeface="Verdana" pitchFamily="34" charset="0"/>
              </a:rPr>
              <a:t>I</a:t>
            </a:r>
          </a:p>
          <a:p>
            <a:r>
              <a:rPr lang="fr-FR" sz="700">
                <a:solidFill>
                  <a:schemeClr val="tx1"/>
                </a:solidFill>
                <a:latin typeface="Verdana" pitchFamily="34" charset="0"/>
              </a:rPr>
              <a:t>N</a:t>
            </a:r>
            <a:endParaRPr lang="en-US" sz="700">
              <a:solidFill>
                <a:schemeClr val="tx1"/>
              </a:solidFill>
            </a:endParaRPr>
          </a:p>
        </p:txBody>
      </p:sp>
      <p:sp>
        <p:nvSpPr>
          <p:cNvPr id="5134" name="Text Box 16"/>
          <p:cNvSpPr txBox="1">
            <a:spLocks noChangeArrowheads="1"/>
          </p:cNvSpPr>
          <p:nvPr/>
        </p:nvSpPr>
        <p:spPr bwMode="auto">
          <a:xfrm>
            <a:off x="3000375" y="3498850"/>
            <a:ext cx="119063" cy="539750"/>
          </a:xfrm>
          <a:prstGeom prst="rect">
            <a:avLst/>
          </a:prstGeom>
          <a:noFill/>
          <a:ln w="9525">
            <a:noFill/>
            <a:miter lim="800000"/>
            <a:headEnd/>
            <a:tailEnd/>
          </a:ln>
        </p:spPr>
        <p:txBody>
          <a:bodyPr lIns="5080" rIns="5080"/>
          <a:lstStyle/>
          <a:p>
            <a:r>
              <a:rPr lang="fr-FR" sz="700">
                <a:solidFill>
                  <a:schemeClr val="tx1"/>
                </a:solidFill>
                <a:latin typeface="Verdana" pitchFamily="34" charset="0"/>
              </a:rPr>
              <a:t>C</a:t>
            </a:r>
          </a:p>
          <a:p>
            <a:r>
              <a:rPr lang="fr-FR" sz="700">
                <a:solidFill>
                  <a:schemeClr val="tx1"/>
                </a:solidFill>
                <a:latin typeface="Verdana" pitchFamily="34" charset="0"/>
              </a:rPr>
              <a:t>O</a:t>
            </a:r>
          </a:p>
          <a:p>
            <a:r>
              <a:rPr lang="fr-FR" sz="700">
                <a:solidFill>
                  <a:schemeClr val="tx1"/>
                </a:solidFill>
                <a:latin typeface="Verdana" pitchFamily="34" charset="0"/>
              </a:rPr>
              <a:t>N</a:t>
            </a:r>
          </a:p>
          <a:p>
            <a:r>
              <a:rPr lang="fr-FR" sz="700">
                <a:solidFill>
                  <a:schemeClr val="tx1"/>
                </a:solidFill>
                <a:latin typeface="Verdana" pitchFamily="34" charset="0"/>
              </a:rPr>
              <a:t>G</a:t>
            </a:r>
          </a:p>
          <a:p>
            <a:r>
              <a:rPr lang="fr-FR" sz="700">
                <a:solidFill>
                  <a:schemeClr val="tx1"/>
                </a:solidFill>
                <a:latin typeface="Verdana" pitchFamily="34" charset="0"/>
              </a:rPr>
              <a:t>O</a:t>
            </a:r>
            <a:endParaRPr lang="en-US" sz="700">
              <a:solidFill>
                <a:schemeClr val="tx1"/>
              </a:solidFill>
            </a:endParaRPr>
          </a:p>
        </p:txBody>
      </p:sp>
      <p:sp>
        <p:nvSpPr>
          <p:cNvPr id="5138" name="Line 20"/>
          <p:cNvSpPr>
            <a:spLocks noChangeShapeType="1"/>
          </p:cNvSpPr>
          <p:nvPr/>
        </p:nvSpPr>
        <p:spPr bwMode="auto">
          <a:xfrm flipV="1">
            <a:off x="714375" y="3203575"/>
            <a:ext cx="201613" cy="144463"/>
          </a:xfrm>
          <a:prstGeom prst="line">
            <a:avLst/>
          </a:prstGeom>
          <a:noFill/>
          <a:ln w="9525">
            <a:solidFill>
              <a:srgbClr val="FF0000"/>
            </a:solidFill>
            <a:round/>
            <a:headEnd/>
            <a:tailEnd/>
          </a:ln>
        </p:spPr>
        <p:txBody>
          <a:bodyPr/>
          <a:lstStyle/>
          <a:p>
            <a:endParaRPr lang="fr-FR"/>
          </a:p>
        </p:txBody>
      </p:sp>
      <p:sp>
        <p:nvSpPr>
          <p:cNvPr id="5139" name="Text Box 21"/>
          <p:cNvSpPr txBox="1">
            <a:spLocks noChangeArrowheads="1"/>
          </p:cNvSpPr>
          <p:nvPr/>
        </p:nvSpPr>
        <p:spPr bwMode="auto">
          <a:xfrm>
            <a:off x="396875" y="3616325"/>
            <a:ext cx="715963" cy="236538"/>
          </a:xfrm>
          <a:prstGeom prst="rect">
            <a:avLst/>
          </a:prstGeom>
          <a:noFill/>
          <a:ln w="9525">
            <a:noFill/>
            <a:miter lim="800000"/>
            <a:headEnd/>
            <a:tailEnd/>
          </a:ln>
        </p:spPr>
        <p:txBody>
          <a:bodyPr lIns="5080" rIns="5080"/>
          <a:lstStyle/>
          <a:p>
            <a:r>
              <a:rPr lang="fr-FR" sz="800" dirty="0">
                <a:solidFill>
                  <a:srgbClr val="000099"/>
                </a:solidFill>
                <a:latin typeface="Verdana" pitchFamily="34" charset="0"/>
              </a:rPr>
              <a:t>LIBERIA</a:t>
            </a:r>
            <a:endParaRPr lang="en-US" sz="800" dirty="0">
              <a:solidFill>
                <a:srgbClr val="000099"/>
              </a:solidFill>
            </a:endParaRPr>
          </a:p>
        </p:txBody>
      </p:sp>
      <p:sp>
        <p:nvSpPr>
          <p:cNvPr id="5143" name="Text Box 27"/>
          <p:cNvSpPr txBox="1">
            <a:spLocks noChangeArrowheads="1"/>
          </p:cNvSpPr>
          <p:nvPr/>
        </p:nvSpPr>
        <p:spPr bwMode="auto">
          <a:xfrm>
            <a:off x="2032000" y="4246563"/>
            <a:ext cx="588963" cy="236537"/>
          </a:xfrm>
          <a:prstGeom prst="rect">
            <a:avLst/>
          </a:prstGeom>
          <a:noFill/>
          <a:ln w="9525">
            <a:noFill/>
            <a:miter lim="800000"/>
            <a:headEnd/>
            <a:tailEnd/>
          </a:ln>
        </p:spPr>
        <p:txBody>
          <a:bodyPr lIns="5080" rIns="5080"/>
          <a:lstStyle/>
          <a:p>
            <a:r>
              <a:rPr lang="fr-FR" sz="700">
                <a:solidFill>
                  <a:srgbClr val="000099"/>
                </a:solidFill>
                <a:latin typeface="Verdana" pitchFamily="34" charset="0"/>
              </a:rPr>
              <a:t>EquatorialGUINEA</a:t>
            </a:r>
            <a:endParaRPr lang="en-US" sz="700">
              <a:solidFill>
                <a:srgbClr val="000099"/>
              </a:solidFill>
            </a:endParaRPr>
          </a:p>
        </p:txBody>
      </p:sp>
      <p:grpSp>
        <p:nvGrpSpPr>
          <p:cNvPr id="2" name="Group 44"/>
          <p:cNvGrpSpPr/>
          <p:nvPr/>
        </p:nvGrpSpPr>
        <p:grpSpPr>
          <a:xfrm>
            <a:off x="98425" y="825500"/>
            <a:ext cx="5686425" cy="5867400"/>
            <a:chOff x="98425" y="825500"/>
            <a:chExt cx="5686425" cy="5867400"/>
          </a:xfrm>
        </p:grpSpPr>
        <p:pic>
          <p:nvPicPr>
            <p:cNvPr id="5123" name="Picture 4" descr="africa1"/>
            <p:cNvPicPr>
              <a:picLocks noChangeAspect="1" noChangeArrowheads="1"/>
            </p:cNvPicPr>
            <p:nvPr/>
          </p:nvPicPr>
          <p:blipFill>
            <a:blip r:embed="rId2"/>
            <a:srcRect/>
            <a:stretch>
              <a:fillRect/>
            </a:stretch>
          </p:blipFill>
          <p:spPr bwMode="auto">
            <a:xfrm>
              <a:off x="390525" y="825500"/>
              <a:ext cx="5394325" cy="5867400"/>
            </a:xfrm>
            <a:prstGeom prst="rect">
              <a:avLst/>
            </a:prstGeom>
            <a:noFill/>
            <a:ln w="9525">
              <a:noFill/>
              <a:miter lim="800000"/>
              <a:headEnd/>
              <a:tailEnd/>
            </a:ln>
          </p:spPr>
        </p:pic>
        <p:sp>
          <p:nvSpPr>
            <p:cNvPr id="5135" name="Text Box 17"/>
            <p:cNvSpPr txBox="1">
              <a:spLocks noChangeArrowheads="1"/>
            </p:cNvSpPr>
            <p:nvPr/>
          </p:nvSpPr>
          <p:spPr bwMode="auto">
            <a:xfrm>
              <a:off x="98425" y="3057525"/>
              <a:ext cx="565150" cy="236538"/>
            </a:xfrm>
            <a:prstGeom prst="rect">
              <a:avLst/>
            </a:prstGeom>
            <a:noFill/>
            <a:ln w="9525">
              <a:noFill/>
              <a:miter lim="800000"/>
              <a:headEnd/>
              <a:tailEnd/>
            </a:ln>
          </p:spPr>
          <p:txBody>
            <a:bodyPr lIns="5080" rIns="5080"/>
            <a:lstStyle/>
            <a:p>
              <a:r>
                <a:rPr lang="fr-FR" sz="700" dirty="0">
                  <a:solidFill>
                    <a:srgbClr val="000099"/>
                  </a:solidFill>
                  <a:latin typeface="Verdana" pitchFamily="34" charset="0"/>
                </a:rPr>
                <a:t>GUINEA BISSAU</a:t>
              </a:r>
              <a:endParaRPr lang="en-US" sz="700" dirty="0">
                <a:solidFill>
                  <a:srgbClr val="000099"/>
                </a:solidFill>
              </a:endParaRPr>
            </a:p>
          </p:txBody>
        </p:sp>
        <p:sp>
          <p:nvSpPr>
            <p:cNvPr id="5136" name="Line 18"/>
            <p:cNvSpPr>
              <a:spLocks noChangeShapeType="1"/>
            </p:cNvSpPr>
            <p:nvPr/>
          </p:nvSpPr>
          <p:spPr bwMode="auto">
            <a:xfrm flipV="1">
              <a:off x="358775" y="2951163"/>
              <a:ext cx="265113" cy="144462"/>
            </a:xfrm>
            <a:prstGeom prst="line">
              <a:avLst/>
            </a:prstGeom>
            <a:noFill/>
            <a:ln w="9525">
              <a:solidFill>
                <a:srgbClr val="FF0000"/>
              </a:solidFill>
              <a:round/>
              <a:headEnd/>
              <a:tailEnd/>
            </a:ln>
          </p:spPr>
          <p:txBody>
            <a:bodyPr/>
            <a:lstStyle/>
            <a:p>
              <a:endParaRPr lang="fr-FR"/>
            </a:p>
          </p:txBody>
        </p:sp>
        <p:sp>
          <p:nvSpPr>
            <p:cNvPr id="5137" name="Text Box 19"/>
            <p:cNvSpPr txBox="1">
              <a:spLocks noChangeArrowheads="1"/>
            </p:cNvSpPr>
            <p:nvPr/>
          </p:nvSpPr>
          <p:spPr bwMode="auto">
            <a:xfrm>
              <a:off x="398463" y="3305175"/>
              <a:ext cx="622300" cy="236538"/>
            </a:xfrm>
            <a:prstGeom prst="rect">
              <a:avLst/>
            </a:prstGeom>
            <a:noFill/>
            <a:ln w="9525">
              <a:noFill/>
              <a:miter lim="800000"/>
              <a:headEnd/>
              <a:tailEnd/>
            </a:ln>
          </p:spPr>
          <p:txBody>
            <a:bodyPr lIns="5080" rIns="5080"/>
            <a:lstStyle/>
            <a:p>
              <a:r>
                <a:rPr lang="fr-FR" sz="700" dirty="0">
                  <a:solidFill>
                    <a:srgbClr val="000099"/>
                  </a:solidFill>
                  <a:latin typeface="Verdana" pitchFamily="34" charset="0"/>
                </a:rPr>
                <a:t>SIERRA LEONE</a:t>
              </a:r>
              <a:endParaRPr lang="en-US" sz="700" dirty="0">
                <a:solidFill>
                  <a:srgbClr val="000099"/>
                </a:solidFill>
              </a:endParaRPr>
            </a:p>
          </p:txBody>
        </p:sp>
        <p:sp>
          <p:nvSpPr>
            <p:cNvPr id="5140" name="Line 22"/>
            <p:cNvSpPr>
              <a:spLocks noChangeShapeType="1"/>
            </p:cNvSpPr>
            <p:nvPr/>
          </p:nvSpPr>
          <p:spPr bwMode="auto">
            <a:xfrm flipV="1">
              <a:off x="717550" y="3349625"/>
              <a:ext cx="482600" cy="296863"/>
            </a:xfrm>
            <a:prstGeom prst="line">
              <a:avLst/>
            </a:prstGeom>
            <a:noFill/>
            <a:ln w="9525">
              <a:solidFill>
                <a:srgbClr val="FF0000"/>
              </a:solidFill>
              <a:round/>
              <a:headEnd/>
              <a:tailEnd/>
            </a:ln>
          </p:spPr>
          <p:txBody>
            <a:bodyPr/>
            <a:lstStyle/>
            <a:p>
              <a:endParaRPr lang="fr-FR"/>
            </a:p>
          </p:txBody>
        </p:sp>
        <p:sp>
          <p:nvSpPr>
            <p:cNvPr id="5141" name="Text Box 23"/>
            <p:cNvSpPr txBox="1">
              <a:spLocks noChangeArrowheads="1"/>
            </p:cNvSpPr>
            <p:nvPr/>
          </p:nvSpPr>
          <p:spPr bwMode="auto">
            <a:xfrm>
              <a:off x="1547813" y="3851275"/>
              <a:ext cx="641350" cy="323850"/>
            </a:xfrm>
            <a:prstGeom prst="rect">
              <a:avLst/>
            </a:prstGeom>
            <a:noFill/>
            <a:ln w="9525">
              <a:noFill/>
              <a:miter lim="800000"/>
              <a:headEnd/>
              <a:tailEnd/>
            </a:ln>
          </p:spPr>
          <p:txBody>
            <a:bodyPr lIns="5080" rIns="5080"/>
            <a:lstStyle/>
            <a:p>
              <a:r>
                <a:rPr lang="fr-FR" sz="700">
                  <a:solidFill>
                    <a:srgbClr val="000099"/>
                  </a:solidFill>
                  <a:latin typeface="Verdana" pitchFamily="34" charset="0"/>
                </a:rPr>
                <a:t>SAO TOME AND </a:t>
              </a:r>
            </a:p>
            <a:p>
              <a:r>
                <a:rPr lang="fr-FR" sz="700">
                  <a:solidFill>
                    <a:srgbClr val="000099"/>
                  </a:solidFill>
                  <a:latin typeface="Verdana" pitchFamily="34" charset="0"/>
                </a:rPr>
                <a:t>PRINCIPE</a:t>
              </a:r>
            </a:p>
            <a:p>
              <a:endParaRPr lang="en-US" sz="700">
                <a:solidFill>
                  <a:srgbClr val="000099"/>
                </a:solidFill>
              </a:endParaRPr>
            </a:p>
          </p:txBody>
        </p:sp>
        <p:grpSp>
          <p:nvGrpSpPr>
            <p:cNvPr id="3" name="Group 24"/>
            <p:cNvGrpSpPr>
              <a:grpSpLocks/>
            </p:cNvGrpSpPr>
            <p:nvPr/>
          </p:nvGrpSpPr>
          <p:grpSpPr bwMode="auto">
            <a:xfrm>
              <a:off x="2014538" y="3759200"/>
              <a:ext cx="360362" cy="111125"/>
              <a:chOff x="4328" y="9123"/>
              <a:chExt cx="600" cy="186"/>
            </a:xfrm>
          </p:grpSpPr>
          <p:sp>
            <p:nvSpPr>
              <p:cNvPr id="5163" name="Line 25"/>
              <p:cNvSpPr>
                <a:spLocks noChangeShapeType="1"/>
              </p:cNvSpPr>
              <p:nvPr/>
            </p:nvSpPr>
            <p:spPr bwMode="auto">
              <a:xfrm flipH="1">
                <a:off x="4337" y="9123"/>
                <a:ext cx="591" cy="183"/>
              </a:xfrm>
              <a:prstGeom prst="line">
                <a:avLst/>
              </a:prstGeom>
              <a:noFill/>
              <a:ln w="9525">
                <a:solidFill>
                  <a:srgbClr val="FF0000"/>
                </a:solidFill>
                <a:round/>
                <a:headEnd/>
                <a:tailEnd/>
              </a:ln>
            </p:spPr>
            <p:txBody>
              <a:bodyPr/>
              <a:lstStyle/>
              <a:p>
                <a:endParaRPr lang="fr-FR"/>
              </a:p>
            </p:txBody>
          </p:sp>
          <p:sp>
            <p:nvSpPr>
              <p:cNvPr id="5164" name="Line 26"/>
              <p:cNvSpPr>
                <a:spLocks noChangeShapeType="1"/>
              </p:cNvSpPr>
              <p:nvPr/>
            </p:nvSpPr>
            <p:spPr bwMode="auto">
              <a:xfrm flipH="1">
                <a:off x="4328" y="9264"/>
                <a:ext cx="458" cy="45"/>
              </a:xfrm>
              <a:prstGeom prst="line">
                <a:avLst/>
              </a:prstGeom>
              <a:noFill/>
              <a:ln w="9525">
                <a:solidFill>
                  <a:srgbClr val="FF0000"/>
                </a:solidFill>
                <a:round/>
                <a:headEnd/>
                <a:tailEnd/>
              </a:ln>
            </p:spPr>
            <p:txBody>
              <a:bodyPr/>
              <a:lstStyle/>
              <a:p>
                <a:endParaRPr lang="fr-FR"/>
              </a:p>
            </p:txBody>
          </p:sp>
        </p:grpSp>
        <p:grpSp>
          <p:nvGrpSpPr>
            <p:cNvPr id="4" name="Group 28"/>
            <p:cNvGrpSpPr>
              <a:grpSpLocks/>
            </p:cNvGrpSpPr>
            <p:nvPr/>
          </p:nvGrpSpPr>
          <p:grpSpPr bwMode="auto">
            <a:xfrm>
              <a:off x="2373313" y="3652838"/>
              <a:ext cx="254000" cy="592137"/>
              <a:chOff x="4928" y="8944"/>
              <a:chExt cx="423" cy="986"/>
            </a:xfrm>
          </p:grpSpPr>
          <p:sp>
            <p:nvSpPr>
              <p:cNvPr id="5161" name="Line 29"/>
              <p:cNvSpPr>
                <a:spLocks noChangeShapeType="1"/>
              </p:cNvSpPr>
              <p:nvPr/>
            </p:nvSpPr>
            <p:spPr bwMode="auto">
              <a:xfrm flipH="1">
                <a:off x="4928" y="8944"/>
                <a:ext cx="115" cy="986"/>
              </a:xfrm>
              <a:prstGeom prst="line">
                <a:avLst/>
              </a:prstGeom>
              <a:noFill/>
              <a:ln w="9525">
                <a:solidFill>
                  <a:srgbClr val="FF0000"/>
                </a:solidFill>
                <a:round/>
                <a:headEnd/>
                <a:tailEnd/>
              </a:ln>
            </p:spPr>
            <p:txBody>
              <a:bodyPr/>
              <a:lstStyle/>
              <a:p>
                <a:endParaRPr lang="fr-FR"/>
              </a:p>
            </p:txBody>
          </p:sp>
          <p:sp>
            <p:nvSpPr>
              <p:cNvPr id="5162" name="Line 30"/>
              <p:cNvSpPr>
                <a:spLocks noChangeShapeType="1"/>
              </p:cNvSpPr>
              <p:nvPr/>
            </p:nvSpPr>
            <p:spPr bwMode="auto">
              <a:xfrm flipH="1">
                <a:off x="5023" y="8961"/>
                <a:ext cx="328" cy="157"/>
              </a:xfrm>
              <a:prstGeom prst="line">
                <a:avLst/>
              </a:prstGeom>
              <a:noFill/>
              <a:ln w="9525">
                <a:solidFill>
                  <a:srgbClr val="FF0000"/>
                </a:solidFill>
                <a:round/>
                <a:headEnd/>
                <a:tailEnd/>
              </a:ln>
            </p:spPr>
            <p:txBody>
              <a:bodyPr/>
              <a:lstStyle/>
              <a:p>
                <a:endParaRPr lang="fr-FR"/>
              </a:p>
            </p:txBody>
          </p:sp>
        </p:grpSp>
      </p:grpSp>
      <p:sp>
        <p:nvSpPr>
          <p:cNvPr id="5145" name="Rectangle 31"/>
          <p:cNvSpPr>
            <a:spLocks noChangeArrowheads="1"/>
          </p:cNvSpPr>
          <p:nvPr/>
        </p:nvSpPr>
        <p:spPr bwMode="auto">
          <a:xfrm>
            <a:off x="5676900" y="19145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dirty="0">
                <a:solidFill>
                  <a:srgbClr val="ED0319"/>
                </a:solidFill>
              </a:rPr>
              <a:t>(1)</a:t>
            </a:r>
            <a:r>
              <a:rPr lang="en-US" sz="1600" dirty="0"/>
              <a:t> 	ANGOLA,</a:t>
            </a:r>
            <a:endParaRPr lang="en-US" sz="1600" dirty="0">
              <a:solidFill>
                <a:srgbClr val="FF0000"/>
              </a:solidFill>
            </a:endParaRPr>
          </a:p>
        </p:txBody>
      </p:sp>
      <p:sp>
        <p:nvSpPr>
          <p:cNvPr id="5146" name="Rectangle 32"/>
          <p:cNvSpPr>
            <a:spLocks noChangeArrowheads="1"/>
          </p:cNvSpPr>
          <p:nvPr/>
        </p:nvSpPr>
        <p:spPr bwMode="auto">
          <a:xfrm>
            <a:off x="5673725" y="21685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(2)</a:t>
            </a:r>
            <a:r>
              <a:rPr lang="en-US" sz="1600"/>
              <a:t> 	BENIN,</a:t>
            </a:r>
            <a:endParaRPr lang="en-US" sz="1600">
              <a:solidFill>
                <a:srgbClr val="FF0000"/>
              </a:solidFill>
            </a:endParaRPr>
          </a:p>
        </p:txBody>
      </p:sp>
      <p:sp>
        <p:nvSpPr>
          <p:cNvPr id="5147" name="Rectangle 33"/>
          <p:cNvSpPr>
            <a:spLocks noChangeArrowheads="1"/>
          </p:cNvSpPr>
          <p:nvPr/>
        </p:nvSpPr>
        <p:spPr bwMode="auto">
          <a:xfrm>
            <a:off x="5673725" y="24098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dirty="0">
                <a:solidFill>
                  <a:srgbClr val="ED0319"/>
                </a:solidFill>
              </a:rPr>
              <a:t>(3)</a:t>
            </a:r>
            <a:r>
              <a:rPr lang="en-US" sz="1600" dirty="0"/>
              <a:t> 	CAMEROON, </a:t>
            </a:r>
            <a:endParaRPr lang="en-US" sz="1600" dirty="0">
              <a:solidFill>
                <a:srgbClr val="FF0000"/>
              </a:solidFill>
            </a:endParaRPr>
          </a:p>
        </p:txBody>
      </p:sp>
      <p:sp>
        <p:nvSpPr>
          <p:cNvPr id="5148" name="Rectangle 34"/>
          <p:cNvSpPr>
            <a:spLocks noChangeArrowheads="1"/>
          </p:cNvSpPr>
          <p:nvPr/>
        </p:nvSpPr>
        <p:spPr bwMode="auto">
          <a:xfrm>
            <a:off x="5673725" y="26511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dirty="0">
                <a:solidFill>
                  <a:srgbClr val="ED0319"/>
                </a:solidFill>
              </a:rPr>
              <a:t>(4)</a:t>
            </a:r>
            <a:r>
              <a:rPr lang="en-US" sz="1600" dirty="0"/>
              <a:t> 	CONGO,</a:t>
            </a:r>
            <a:endParaRPr lang="en-US" sz="1600" dirty="0">
              <a:solidFill>
                <a:srgbClr val="FF0000"/>
              </a:solidFill>
            </a:endParaRPr>
          </a:p>
        </p:txBody>
      </p:sp>
      <p:sp>
        <p:nvSpPr>
          <p:cNvPr id="5149" name="Rectangle 35"/>
          <p:cNvSpPr>
            <a:spLocks noChangeArrowheads="1"/>
          </p:cNvSpPr>
          <p:nvPr/>
        </p:nvSpPr>
        <p:spPr bwMode="auto">
          <a:xfrm>
            <a:off x="5673725" y="28924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(5)</a:t>
            </a:r>
            <a:r>
              <a:rPr lang="en-US" sz="1600"/>
              <a:t> 	CONGO D.R, </a:t>
            </a:r>
            <a:endParaRPr lang="en-US" sz="1600">
              <a:solidFill>
                <a:srgbClr val="FF0000"/>
              </a:solidFill>
            </a:endParaRPr>
          </a:p>
        </p:txBody>
      </p:sp>
      <p:sp>
        <p:nvSpPr>
          <p:cNvPr id="5150" name="Rectangle 36"/>
          <p:cNvSpPr>
            <a:spLocks noChangeArrowheads="1"/>
          </p:cNvSpPr>
          <p:nvPr/>
        </p:nvSpPr>
        <p:spPr bwMode="auto">
          <a:xfrm>
            <a:off x="5673725" y="31337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(6)</a:t>
            </a:r>
            <a:r>
              <a:rPr lang="en-US" sz="1600"/>
              <a:t> 	COTE D’IVOIRE,</a:t>
            </a:r>
            <a:endParaRPr lang="en-US" sz="1600">
              <a:solidFill>
                <a:srgbClr val="FF0000"/>
              </a:solidFill>
            </a:endParaRPr>
          </a:p>
        </p:txBody>
      </p:sp>
      <p:sp>
        <p:nvSpPr>
          <p:cNvPr id="5151" name="Rectangle 37"/>
          <p:cNvSpPr>
            <a:spLocks noChangeArrowheads="1"/>
          </p:cNvSpPr>
          <p:nvPr/>
        </p:nvSpPr>
        <p:spPr bwMode="auto">
          <a:xfrm>
            <a:off x="5673725" y="33750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(7)</a:t>
            </a:r>
            <a:r>
              <a:rPr lang="en-US" sz="1600"/>
              <a:t> 	EQUATORIAL GUINEA,</a:t>
            </a:r>
            <a:endParaRPr lang="en-US" sz="1600">
              <a:solidFill>
                <a:srgbClr val="FF0000"/>
              </a:solidFill>
            </a:endParaRPr>
          </a:p>
        </p:txBody>
      </p:sp>
      <p:sp>
        <p:nvSpPr>
          <p:cNvPr id="5152" name="Rectangle 38"/>
          <p:cNvSpPr>
            <a:spLocks noChangeArrowheads="1"/>
          </p:cNvSpPr>
          <p:nvPr/>
        </p:nvSpPr>
        <p:spPr bwMode="auto">
          <a:xfrm>
            <a:off x="5673725" y="36163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(8)</a:t>
            </a:r>
            <a:r>
              <a:rPr lang="en-US" sz="1600"/>
              <a:t> 	GABON, </a:t>
            </a:r>
            <a:endParaRPr lang="en-US" sz="1600">
              <a:solidFill>
                <a:srgbClr val="FF0000"/>
              </a:solidFill>
            </a:endParaRPr>
          </a:p>
        </p:txBody>
      </p:sp>
      <p:sp>
        <p:nvSpPr>
          <p:cNvPr id="5153" name="Rectangle 39"/>
          <p:cNvSpPr>
            <a:spLocks noChangeArrowheads="1"/>
          </p:cNvSpPr>
          <p:nvPr/>
        </p:nvSpPr>
        <p:spPr bwMode="auto">
          <a:xfrm>
            <a:off x="5673725" y="3857625"/>
            <a:ext cx="33559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(9)</a:t>
            </a:r>
            <a:r>
              <a:rPr lang="en-US" sz="1600"/>
              <a:t> 	GHANA, </a:t>
            </a:r>
            <a:endParaRPr lang="en-US" sz="1600">
              <a:solidFill>
                <a:srgbClr val="FF0000"/>
              </a:solidFill>
            </a:endParaRPr>
          </a:p>
        </p:txBody>
      </p:sp>
      <p:sp>
        <p:nvSpPr>
          <p:cNvPr id="5154" name="Rectangle 40"/>
          <p:cNvSpPr>
            <a:spLocks noChangeArrowheads="1"/>
          </p:cNvSpPr>
          <p:nvPr/>
        </p:nvSpPr>
        <p:spPr bwMode="auto">
          <a:xfrm>
            <a:off x="5559425" y="41243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(10)</a:t>
            </a:r>
            <a:r>
              <a:rPr lang="en-US" sz="1600"/>
              <a:t> 	  GUINEA, </a:t>
            </a:r>
            <a:endParaRPr lang="en-US" sz="1600">
              <a:solidFill>
                <a:srgbClr val="FF0000"/>
              </a:solidFill>
            </a:endParaRPr>
          </a:p>
        </p:txBody>
      </p:sp>
      <p:sp>
        <p:nvSpPr>
          <p:cNvPr id="5155" name="Rectangle 41"/>
          <p:cNvSpPr>
            <a:spLocks noChangeArrowheads="1"/>
          </p:cNvSpPr>
          <p:nvPr/>
        </p:nvSpPr>
        <p:spPr bwMode="auto">
          <a:xfrm>
            <a:off x="5559425" y="43656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(11)</a:t>
            </a:r>
            <a:r>
              <a:rPr lang="en-US" sz="1600"/>
              <a:t>    GUINEA- BISSAU , </a:t>
            </a:r>
            <a:endParaRPr lang="en-US" sz="1600">
              <a:solidFill>
                <a:srgbClr val="FF0000"/>
              </a:solidFill>
            </a:endParaRPr>
          </a:p>
        </p:txBody>
      </p:sp>
      <p:sp>
        <p:nvSpPr>
          <p:cNvPr id="5156" name="Rectangle 42"/>
          <p:cNvSpPr>
            <a:spLocks noChangeArrowheads="1"/>
          </p:cNvSpPr>
          <p:nvPr/>
        </p:nvSpPr>
        <p:spPr bwMode="auto">
          <a:xfrm>
            <a:off x="5559425" y="46069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(12)</a:t>
            </a:r>
            <a:r>
              <a:rPr lang="en-US" sz="1600"/>
              <a:t>    LIBERIA, </a:t>
            </a:r>
            <a:endParaRPr lang="en-US" sz="1600">
              <a:solidFill>
                <a:srgbClr val="FF0000"/>
              </a:solidFill>
            </a:endParaRPr>
          </a:p>
        </p:txBody>
      </p:sp>
      <p:sp>
        <p:nvSpPr>
          <p:cNvPr id="5157" name="Rectangle 43"/>
          <p:cNvSpPr>
            <a:spLocks noChangeArrowheads="1"/>
          </p:cNvSpPr>
          <p:nvPr/>
        </p:nvSpPr>
        <p:spPr bwMode="auto">
          <a:xfrm>
            <a:off x="5559425" y="48482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(13)</a:t>
            </a:r>
            <a:r>
              <a:rPr lang="en-US" sz="1600"/>
              <a:t>	  NIGERIA, </a:t>
            </a:r>
            <a:endParaRPr lang="en-US" sz="1600">
              <a:solidFill>
                <a:srgbClr val="FF0000"/>
              </a:solidFill>
            </a:endParaRPr>
          </a:p>
        </p:txBody>
      </p:sp>
      <p:sp>
        <p:nvSpPr>
          <p:cNvPr id="5158" name="Rectangle 44"/>
          <p:cNvSpPr>
            <a:spLocks noChangeArrowheads="1"/>
          </p:cNvSpPr>
          <p:nvPr/>
        </p:nvSpPr>
        <p:spPr bwMode="auto">
          <a:xfrm>
            <a:off x="5559425" y="50895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(14)</a:t>
            </a:r>
            <a:r>
              <a:rPr lang="en-US" sz="1600"/>
              <a:t>	  SAO TOME AND PRINCIPE,</a:t>
            </a:r>
            <a:endParaRPr lang="en-US" sz="1600">
              <a:solidFill>
                <a:srgbClr val="FF0000"/>
              </a:solidFill>
            </a:endParaRPr>
          </a:p>
        </p:txBody>
      </p:sp>
      <p:sp>
        <p:nvSpPr>
          <p:cNvPr id="5159" name="Rectangle 45"/>
          <p:cNvSpPr>
            <a:spLocks noChangeArrowheads="1"/>
          </p:cNvSpPr>
          <p:nvPr/>
        </p:nvSpPr>
        <p:spPr bwMode="auto">
          <a:xfrm>
            <a:off x="5559425" y="53308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(15)</a:t>
            </a:r>
            <a:r>
              <a:rPr lang="en-US" sz="1600"/>
              <a:t>	  SIERRA LEONE, </a:t>
            </a:r>
            <a:endParaRPr lang="en-US" sz="1600">
              <a:solidFill>
                <a:srgbClr val="FF0000"/>
              </a:solidFill>
            </a:endParaRPr>
          </a:p>
        </p:txBody>
      </p:sp>
      <p:sp>
        <p:nvSpPr>
          <p:cNvPr id="5160" name="Rectangle 46"/>
          <p:cNvSpPr>
            <a:spLocks noChangeArrowheads="1"/>
          </p:cNvSpPr>
          <p:nvPr/>
        </p:nvSpPr>
        <p:spPr bwMode="auto">
          <a:xfrm>
            <a:off x="5559425" y="5572125"/>
            <a:ext cx="3584575" cy="336550"/>
          </a:xfrm>
          <a:prstGeom prst="rect">
            <a:avLst/>
          </a:prstGeom>
          <a:noFill/>
          <a:ln w="9525">
            <a:noFill/>
            <a:miter lim="800000"/>
            <a:headEnd/>
            <a:tailEnd/>
          </a:ln>
        </p:spPr>
        <p:txBody>
          <a:bodyPr>
            <a:spAutoFit/>
          </a:bodyPr>
          <a:lstStyle/>
          <a:p>
            <a:pPr marL="457200" indent="-457200" algn="l">
              <a:lnSpc>
                <a:spcPct val="100000"/>
              </a:lnSpc>
            </a:pPr>
            <a:r>
              <a:rPr lang="en-US" sz="1600">
                <a:solidFill>
                  <a:srgbClr val="ED0319"/>
                </a:solidFill>
              </a:rPr>
              <a:t>(16)</a:t>
            </a:r>
            <a:r>
              <a:rPr lang="en-US" sz="1600"/>
              <a:t>	  TOGO</a:t>
            </a:r>
            <a:r>
              <a:rPr lang="en-US" sz="1600" b="0"/>
              <a:t>.</a:t>
            </a:r>
            <a:endParaRPr lang="en-US" sz="1600">
              <a:solidFill>
                <a:srgbClr val="FF0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92500" lnSpcReduction="20000"/>
          </a:bodyPr>
          <a:lstStyle/>
          <a:p>
            <a:r>
              <a:rPr lang="en-GB" b="1" dirty="0" smtClean="0">
                <a:solidFill>
                  <a:srgbClr val="FFFF00"/>
                </a:solidFill>
              </a:rPr>
              <a:t>G.	Highlights of expected outcomes of project implementation in 2010  </a:t>
            </a:r>
            <a:endParaRPr lang="fr-FR" sz="4400" dirty="0" smtClean="0">
              <a:solidFill>
                <a:srgbClr val="FFFF00"/>
              </a:solidFill>
            </a:endParaRPr>
          </a:p>
          <a:p>
            <a:pPr>
              <a:buNone/>
            </a:pPr>
            <a:r>
              <a:rPr lang="en-GB" b="1" dirty="0" smtClean="0"/>
              <a:t> </a:t>
            </a:r>
            <a:endParaRPr lang="fr-FR" sz="4400" dirty="0" smtClean="0"/>
          </a:p>
          <a:p>
            <a:pPr lvl="0" fontAlgn="base" hangingPunct="0"/>
            <a:r>
              <a:rPr lang="en-GB" dirty="0" smtClean="0"/>
              <a:t>Develop Investment opportunities for the SAP to reduce ecosystem threats identified in the updated TDA. </a:t>
            </a:r>
            <a:endParaRPr lang="fr-FR" sz="4400" dirty="0" smtClean="0"/>
          </a:p>
          <a:p>
            <a:pPr lvl="0" fontAlgn="base" hangingPunct="0"/>
            <a:r>
              <a:rPr lang="en-GB" dirty="0" smtClean="0"/>
              <a:t>Organise the second meeting of Ministers.</a:t>
            </a:r>
            <a:endParaRPr lang="fr-FR" sz="4400" dirty="0" smtClean="0"/>
          </a:p>
          <a:p>
            <a:pPr lvl="0" fontAlgn="base" hangingPunct="0"/>
            <a:r>
              <a:rPr lang="en-GB" dirty="0" smtClean="0"/>
              <a:t>Donor’s conference to mobilise commitments to SAP/NAP implementation</a:t>
            </a:r>
            <a:endParaRPr lang="fr-FR" sz="4400" dirty="0" smtClean="0"/>
          </a:p>
          <a:p>
            <a:pPr lvl="0" fontAlgn="base" hangingPunct="0"/>
            <a:r>
              <a:rPr lang="en-GB" dirty="0" smtClean="0"/>
              <a:t>Update/development of NAPs for SAP implementation</a:t>
            </a:r>
            <a:endParaRPr lang="fr-FR" sz="4400" dirty="0" smtClean="0"/>
          </a:p>
          <a:p>
            <a:pPr lvl="0" fontAlgn="base" hangingPunct="0"/>
            <a:r>
              <a:rPr lang="en-GB" dirty="0" smtClean="0"/>
              <a:t>Establishment of a full Guinea Current Commission (GCC).</a:t>
            </a:r>
            <a:endParaRPr lang="fr-FR" sz="44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5508625" y="3068638"/>
            <a:ext cx="3448050" cy="2825750"/>
          </a:xfrm>
          <a:prstGeom prst="rect">
            <a:avLst/>
          </a:prstGeom>
          <a:noFill/>
          <a:ln w="9525">
            <a:noFill/>
            <a:miter lim="800000"/>
            <a:headEnd/>
            <a:tailEnd/>
          </a:ln>
        </p:spPr>
        <p:txBody>
          <a:bodyPr>
            <a:spAutoFit/>
          </a:bodyPr>
          <a:lstStyle/>
          <a:p>
            <a:pPr algn="l">
              <a:lnSpc>
                <a:spcPct val="90000"/>
              </a:lnSpc>
              <a:spcBef>
                <a:spcPct val="20000"/>
              </a:spcBef>
              <a:buClr>
                <a:srgbClr val="FFFF00"/>
              </a:buClr>
              <a:buSzPct val="80000"/>
            </a:pPr>
            <a:endParaRPr lang="en-GB" b="0" i="1">
              <a:solidFill>
                <a:schemeClr val="tx1"/>
              </a:solidFill>
              <a:latin typeface="Tahoma" pitchFamily="34" charset="0"/>
            </a:endParaRPr>
          </a:p>
          <a:p>
            <a:pPr algn="l">
              <a:lnSpc>
                <a:spcPct val="90000"/>
              </a:lnSpc>
              <a:spcBef>
                <a:spcPct val="20000"/>
              </a:spcBef>
              <a:buClr>
                <a:srgbClr val="FFFF00"/>
              </a:buClr>
              <a:buSzPct val="80000"/>
            </a:pPr>
            <a:endParaRPr lang="en-GB" b="0" i="1">
              <a:solidFill>
                <a:schemeClr val="tx1"/>
              </a:solidFill>
              <a:latin typeface="Tahoma" pitchFamily="34" charset="0"/>
            </a:endParaRPr>
          </a:p>
          <a:p>
            <a:pPr algn="l">
              <a:lnSpc>
                <a:spcPct val="90000"/>
              </a:lnSpc>
              <a:spcBef>
                <a:spcPct val="20000"/>
              </a:spcBef>
              <a:buClr>
                <a:srgbClr val="FFFF00"/>
              </a:buClr>
              <a:buSzPct val="80000"/>
            </a:pPr>
            <a:endParaRPr lang="en-GB" b="0" i="1">
              <a:solidFill>
                <a:schemeClr val="tx1"/>
              </a:solidFill>
              <a:latin typeface="Tahoma" pitchFamily="34" charset="0"/>
            </a:endParaRPr>
          </a:p>
          <a:p>
            <a:pPr algn="l">
              <a:lnSpc>
                <a:spcPct val="90000"/>
              </a:lnSpc>
              <a:spcBef>
                <a:spcPct val="20000"/>
              </a:spcBef>
              <a:buClr>
                <a:srgbClr val="FFFF00"/>
              </a:buClr>
              <a:buSzPct val="80000"/>
            </a:pPr>
            <a:endParaRPr lang="en-GB" b="0" i="1">
              <a:solidFill>
                <a:schemeClr val="tx1"/>
              </a:solidFill>
              <a:latin typeface="Tahoma" pitchFamily="34" charset="0"/>
            </a:endParaRPr>
          </a:p>
          <a:p>
            <a:pPr algn="l">
              <a:lnSpc>
                <a:spcPct val="90000"/>
              </a:lnSpc>
              <a:spcBef>
                <a:spcPct val="20000"/>
              </a:spcBef>
              <a:buClr>
                <a:srgbClr val="FFFF00"/>
              </a:buClr>
              <a:buSzPct val="80000"/>
            </a:pPr>
            <a:endParaRPr lang="en-GB" b="0" i="1">
              <a:solidFill>
                <a:schemeClr val="tx1"/>
              </a:solidFill>
              <a:latin typeface="Tahoma" pitchFamily="34" charset="0"/>
            </a:endParaRPr>
          </a:p>
          <a:p>
            <a:pPr algn="l">
              <a:lnSpc>
                <a:spcPct val="90000"/>
              </a:lnSpc>
              <a:spcBef>
                <a:spcPct val="20000"/>
              </a:spcBef>
              <a:buClr>
                <a:srgbClr val="FFFF00"/>
              </a:buClr>
              <a:buSzPct val="80000"/>
            </a:pPr>
            <a:endParaRPr lang="en-GB" b="0" i="1">
              <a:solidFill>
                <a:schemeClr val="tx1"/>
              </a:solidFill>
              <a:latin typeface="Tahoma" pitchFamily="34" charset="0"/>
            </a:endParaRPr>
          </a:p>
        </p:txBody>
      </p:sp>
      <p:sp>
        <p:nvSpPr>
          <p:cNvPr id="61444" name="Rectangle 4"/>
          <p:cNvSpPr>
            <a:spLocks noGrp="1" noChangeArrowheads="1"/>
          </p:cNvSpPr>
          <p:nvPr>
            <p:ph type="title"/>
          </p:nvPr>
        </p:nvSpPr>
        <p:spPr>
          <a:xfrm>
            <a:off x="869950" y="1285860"/>
            <a:ext cx="7715250" cy="2928958"/>
          </a:xfrm>
        </p:spPr>
        <p:txBody>
          <a:bodyPr lIns="18000" rIns="18000">
            <a:noAutofit/>
          </a:bodyPr>
          <a:lstStyle/>
          <a:p>
            <a:pPr algn="ctr" eaLnBrk="1" hangingPunct="1">
              <a:tabLst>
                <a:tab pos="0" algn="l"/>
              </a:tabLst>
              <a:defRPr/>
            </a:pPr>
            <a:r>
              <a:rPr lang="fr-FR" dirty="0" err="1" smtClean="0">
                <a:solidFill>
                  <a:srgbClr val="FFFF00"/>
                </a:solidFill>
                <a:effectLst>
                  <a:outerShdw blurRad="38100" dist="38100" dir="2700000" algn="tl">
                    <a:srgbClr val="000000"/>
                  </a:outerShdw>
                </a:effectLst>
              </a:rPr>
              <a:t>Thank</a:t>
            </a:r>
            <a:r>
              <a:rPr lang="fr-FR" dirty="0" smtClean="0">
                <a:solidFill>
                  <a:srgbClr val="FFFF00"/>
                </a:solidFill>
                <a:effectLst>
                  <a:outerShdw blurRad="38100" dist="38100" dir="2700000" algn="tl">
                    <a:srgbClr val="000000"/>
                  </a:outerShdw>
                </a:effectLst>
              </a:rPr>
              <a:t> You for </a:t>
            </a:r>
            <a:r>
              <a:rPr lang="fr-FR" dirty="0" err="1" smtClean="0">
                <a:solidFill>
                  <a:srgbClr val="FFFF00"/>
                </a:solidFill>
                <a:effectLst>
                  <a:outerShdw blurRad="38100" dist="38100" dir="2700000" algn="tl">
                    <a:srgbClr val="000000"/>
                  </a:outerShdw>
                </a:effectLst>
              </a:rPr>
              <a:t>your</a:t>
            </a:r>
            <a:r>
              <a:rPr lang="fr-FR" dirty="0" smtClean="0">
                <a:solidFill>
                  <a:srgbClr val="FFFF00"/>
                </a:solidFill>
                <a:effectLst>
                  <a:outerShdw blurRad="38100" dist="38100" dir="2700000" algn="tl">
                    <a:srgbClr val="000000"/>
                  </a:outerShdw>
                </a:effectLst>
              </a:rPr>
              <a:t> </a:t>
            </a:r>
            <a:r>
              <a:rPr lang="fr-FR" dirty="0" err="1" smtClean="0">
                <a:solidFill>
                  <a:srgbClr val="FFFF00"/>
                </a:solidFill>
                <a:effectLst>
                  <a:outerShdw blurRad="38100" dist="38100" dir="2700000" algn="tl">
                    <a:srgbClr val="000000"/>
                  </a:outerShdw>
                </a:effectLst>
              </a:rPr>
              <a:t>kind</a:t>
            </a:r>
            <a:r>
              <a:rPr lang="fr-FR" dirty="0" smtClean="0">
                <a:solidFill>
                  <a:srgbClr val="FFFF00"/>
                </a:solidFill>
                <a:effectLst>
                  <a:outerShdw blurRad="38100" dist="38100" dir="2700000" algn="tl">
                    <a:srgbClr val="000000"/>
                  </a:outerShdw>
                </a:effectLst>
              </a:rPr>
              <a:t> attention</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61444"/>
                                        </p:tgtEl>
                                        <p:attrNameLst>
                                          <p:attrName>style.visibility</p:attrName>
                                        </p:attrNameLst>
                                      </p:cBhvr>
                                      <p:to>
                                        <p:strVal val="visible"/>
                                      </p:to>
                                    </p:set>
                                    <p:anim calcmode="lin" valueType="num">
                                      <p:cBhvr additive="base">
                                        <p:cTn id="7" dur="800" fill="hold">
                                          <p:stCondLst>
                                            <p:cond delay="0"/>
                                          </p:stCondLst>
                                        </p:cTn>
                                        <p:tgtEl>
                                          <p:spTgt spid="61444"/>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6144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85000" lnSpcReduction="20000"/>
          </a:bodyPr>
          <a:lstStyle/>
          <a:p>
            <a:pPr lvl="0" algn="just" fontAlgn="base" hangingPunct="0">
              <a:buNone/>
            </a:pPr>
            <a:r>
              <a:rPr lang="en-GB" b="1" u="sng" dirty="0" smtClean="0">
                <a:solidFill>
                  <a:srgbClr val="FFFF00"/>
                </a:solidFill>
              </a:rPr>
              <a:t>Main Project Objectives</a:t>
            </a:r>
            <a:endParaRPr lang="fr-FR" dirty="0" smtClean="0">
              <a:solidFill>
                <a:srgbClr val="FFFF00"/>
              </a:solidFill>
            </a:endParaRPr>
          </a:p>
          <a:p>
            <a:pPr algn="just">
              <a:buNone/>
            </a:pPr>
            <a:r>
              <a:rPr lang="en-GB" dirty="0" smtClean="0"/>
              <a:t> </a:t>
            </a:r>
            <a:endParaRPr lang="fr-FR" dirty="0" smtClean="0"/>
          </a:p>
          <a:p>
            <a:pPr algn="just">
              <a:buNone/>
            </a:pPr>
            <a:r>
              <a:rPr lang="en-GB" dirty="0" smtClean="0"/>
              <a:t>The overall development goals of this project are to:</a:t>
            </a:r>
            <a:endParaRPr lang="fr-FR" dirty="0" smtClean="0"/>
          </a:p>
          <a:p>
            <a:pPr algn="just">
              <a:buNone/>
            </a:pPr>
            <a:r>
              <a:rPr lang="en-GB" dirty="0" smtClean="0"/>
              <a:t> </a:t>
            </a:r>
            <a:endParaRPr lang="fr-FR" dirty="0" smtClean="0"/>
          </a:p>
          <a:p>
            <a:pPr lvl="0" algn="just" fontAlgn="base" hangingPunct="0"/>
            <a:r>
              <a:rPr lang="en-GB" dirty="0" smtClean="0"/>
              <a:t>Recover depleted fish stocks,</a:t>
            </a:r>
            <a:endParaRPr lang="fr-FR" dirty="0" smtClean="0"/>
          </a:p>
          <a:p>
            <a:pPr lvl="0" algn="just" fontAlgn="base" hangingPunct="0"/>
            <a:r>
              <a:rPr lang="en-GB" dirty="0" smtClean="0"/>
              <a:t>Restore degraded habitat, </a:t>
            </a:r>
            <a:endParaRPr lang="fr-FR" dirty="0" smtClean="0"/>
          </a:p>
          <a:p>
            <a:pPr lvl="0" algn="just" fontAlgn="base" hangingPunct="0"/>
            <a:r>
              <a:rPr lang="en-GB" dirty="0" smtClean="0"/>
              <a:t>Reduce land and ship-based pollution, and </a:t>
            </a:r>
            <a:endParaRPr lang="fr-FR" dirty="0" smtClean="0"/>
          </a:p>
          <a:p>
            <a:pPr lvl="0" fontAlgn="base" hangingPunct="0"/>
            <a:r>
              <a:rPr lang="en-GB" dirty="0" smtClean="0"/>
              <a:t>Create an ecosystem-wide assessment and management framework for sustainable use of living and non-living resources in the GCLME.</a:t>
            </a:r>
            <a:endParaRPr lang="fr-FR" dirty="0" smtClean="0"/>
          </a:p>
          <a:p>
            <a:pPr lvl="0" algn="just" fontAlgn="base" hangingPunct="0"/>
            <a:r>
              <a:rPr lang="en-GB" dirty="0" smtClean="0"/>
              <a:t>Establish viable regional consultative and coordination mechanisms for joint actions in </a:t>
            </a:r>
            <a:r>
              <a:rPr lang="en-GB" dirty="0" err="1" smtClean="0"/>
              <a:t>transboundary</a:t>
            </a:r>
            <a:r>
              <a:rPr lang="en-GB" dirty="0" smtClean="0"/>
              <a:t> management of the GCLME including a Guinea Current Commission</a:t>
            </a:r>
            <a:endParaRPr lang="fr-FR" dirty="0" smtClean="0"/>
          </a:p>
          <a:p>
            <a:pPr marL="533400" lvl="1" indent="-354013" defTabSz="450850" eaLnBrk="1" hangingPunct="1">
              <a:lnSpc>
                <a:spcPct val="90000"/>
              </a:lnSpc>
              <a:spcBef>
                <a:spcPct val="30000"/>
              </a:spcBef>
              <a:spcAft>
                <a:spcPct val="30000"/>
              </a:spcAft>
              <a:buClr>
                <a:schemeClr val="tx1"/>
              </a:buClr>
              <a:buSzPct val="90000"/>
              <a:buFontTx/>
              <a:buChar char="•"/>
              <a:defRPr/>
            </a:pPr>
            <a:endParaRPr lang="en-GB" sz="20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9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90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90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90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90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909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90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a:bodyPr>
          <a:lstStyle/>
          <a:p>
            <a:pPr marL="533400" lvl="1" indent="-354013" defTabSz="450850" eaLnBrk="1" hangingPunct="1">
              <a:lnSpc>
                <a:spcPct val="90000"/>
              </a:lnSpc>
              <a:spcBef>
                <a:spcPct val="30000"/>
              </a:spcBef>
              <a:spcAft>
                <a:spcPct val="30000"/>
              </a:spcAft>
              <a:buClr>
                <a:schemeClr val="tx1"/>
              </a:buClr>
              <a:buSzPct val="90000"/>
              <a:buFontTx/>
              <a:buChar char="•"/>
              <a:defRPr/>
            </a:pPr>
            <a:r>
              <a:rPr lang="en-GB" sz="2200" smtClean="0"/>
              <a:t>The GCLME </a:t>
            </a:r>
            <a:r>
              <a:rPr lang="en-GB" sz="2200" dirty="0" smtClean="0"/>
              <a:t>Project has made real progress and successfully completed many of the activities set out to achieve during this phase of the </a:t>
            </a:r>
            <a:r>
              <a:rPr lang="en-GB" sz="2200" smtClean="0"/>
              <a:t>GCLME Programme:</a:t>
            </a:r>
            <a:endParaRPr lang="en-GB" sz="2200" dirty="0" smtClean="0"/>
          </a:p>
          <a:p>
            <a:pPr marL="533400" lvl="1" indent="-354013" defTabSz="450850" eaLnBrk="1" hangingPunct="1">
              <a:lnSpc>
                <a:spcPct val="90000"/>
              </a:lnSpc>
              <a:spcBef>
                <a:spcPct val="30000"/>
              </a:spcBef>
              <a:spcAft>
                <a:spcPct val="30000"/>
              </a:spcAft>
              <a:buClr>
                <a:schemeClr val="tx1"/>
              </a:buClr>
              <a:buSzPct val="90000"/>
              <a:buFontTx/>
              <a:buChar char="•"/>
              <a:defRPr/>
            </a:pPr>
            <a:r>
              <a:rPr lang="en-GB" sz="2200" dirty="0" smtClean="0"/>
              <a:t>The</a:t>
            </a:r>
            <a:r>
              <a:rPr lang="en-GB" sz="2200" dirty="0" smtClean="0">
                <a:solidFill>
                  <a:srgbClr val="FFFF00"/>
                </a:solidFill>
              </a:rPr>
              <a:t> </a:t>
            </a:r>
            <a:r>
              <a:rPr lang="en-GB" sz="2200" b="1" dirty="0" smtClean="0">
                <a:solidFill>
                  <a:srgbClr val="FFFF00"/>
                </a:solidFill>
              </a:rPr>
              <a:t>Transboundary Diagnostic Analysis (TDA)</a:t>
            </a:r>
            <a:r>
              <a:rPr lang="en-GB" sz="2200" dirty="0" smtClean="0">
                <a:solidFill>
                  <a:srgbClr val="FFFF00"/>
                </a:solidFill>
              </a:rPr>
              <a:t> </a:t>
            </a:r>
            <a:r>
              <a:rPr lang="en-GB" sz="2200" dirty="0" smtClean="0"/>
              <a:t>is one of these achievements. </a:t>
            </a:r>
          </a:p>
          <a:p>
            <a:pPr marL="533400" lvl="1" indent="-354013" defTabSz="450850" eaLnBrk="1" hangingPunct="1">
              <a:lnSpc>
                <a:spcPct val="90000"/>
              </a:lnSpc>
              <a:spcBef>
                <a:spcPct val="30000"/>
              </a:spcBef>
              <a:spcAft>
                <a:spcPct val="30000"/>
              </a:spcAft>
              <a:buClr>
                <a:schemeClr val="tx1"/>
              </a:buClr>
              <a:buSzPct val="90000"/>
              <a:buFontTx/>
              <a:buChar char="•"/>
              <a:defRPr/>
            </a:pPr>
            <a:r>
              <a:rPr lang="en-GB" sz="2200" dirty="0" smtClean="0"/>
              <a:t>As a result of this TDA, a</a:t>
            </a:r>
            <a:r>
              <a:rPr lang="en-GB" sz="2200" dirty="0" smtClean="0">
                <a:solidFill>
                  <a:srgbClr val="FFFF00"/>
                </a:solidFill>
              </a:rPr>
              <a:t> </a:t>
            </a:r>
            <a:r>
              <a:rPr lang="en-GB" sz="2200" b="1" dirty="0" smtClean="0">
                <a:solidFill>
                  <a:srgbClr val="FFFF00"/>
                </a:solidFill>
              </a:rPr>
              <a:t>Strategic Action Programme (SAP)</a:t>
            </a:r>
            <a:r>
              <a:rPr lang="en-GB" sz="2200" dirty="0" smtClean="0">
                <a:solidFill>
                  <a:srgbClr val="FFFF00"/>
                </a:solidFill>
              </a:rPr>
              <a:t>, </a:t>
            </a:r>
            <a:r>
              <a:rPr lang="en-GB" sz="2200" dirty="0" smtClean="0"/>
              <a:t>and the associated</a:t>
            </a:r>
            <a:r>
              <a:rPr lang="en-GB" sz="2200" dirty="0" smtClean="0">
                <a:solidFill>
                  <a:srgbClr val="FFFF00"/>
                </a:solidFill>
              </a:rPr>
              <a:t> </a:t>
            </a:r>
            <a:r>
              <a:rPr lang="en-GB" sz="2200" b="1" dirty="0" smtClean="0">
                <a:solidFill>
                  <a:srgbClr val="FFFF00"/>
                </a:solidFill>
              </a:rPr>
              <a:t>National Action Plans (NAP) </a:t>
            </a:r>
            <a:r>
              <a:rPr lang="en-GB" sz="2200" dirty="0" smtClean="0"/>
              <a:t>have been prepared and endorsed (or are in the process).</a:t>
            </a:r>
          </a:p>
          <a:p>
            <a:pPr marL="533400" lvl="1" indent="-354013" defTabSz="450850" eaLnBrk="1" hangingPunct="1">
              <a:lnSpc>
                <a:spcPct val="90000"/>
              </a:lnSpc>
              <a:spcBef>
                <a:spcPct val="30000"/>
              </a:spcBef>
              <a:spcAft>
                <a:spcPct val="30000"/>
              </a:spcAft>
              <a:buClr>
                <a:schemeClr val="tx1"/>
              </a:buClr>
              <a:buSzPct val="90000"/>
              <a:buFontTx/>
              <a:buChar char="•"/>
              <a:defRPr/>
            </a:pPr>
            <a:r>
              <a:rPr lang="en-GB" sz="2200" dirty="0" smtClean="0"/>
              <a:t>The present GCLME Project has also established the regional and national management framework</a:t>
            </a:r>
            <a:r>
              <a:rPr lang="en-GB" sz="2200" dirty="0" smtClean="0">
                <a:solidFill>
                  <a:srgbClr val="FFFF00"/>
                </a:solidFill>
              </a:rPr>
              <a:t> </a:t>
            </a:r>
            <a:r>
              <a:rPr lang="en-GB" sz="2200" b="1" dirty="0" smtClean="0">
                <a:solidFill>
                  <a:srgbClr val="FFFF00"/>
                </a:solidFill>
              </a:rPr>
              <a:t>Guinea Current Commission (Interim)</a:t>
            </a:r>
            <a:r>
              <a:rPr lang="en-GB" sz="2200" dirty="0" smtClean="0">
                <a:solidFill>
                  <a:srgbClr val="FFFF00"/>
                </a:solidFill>
              </a:rPr>
              <a:t> </a:t>
            </a:r>
            <a:r>
              <a:rPr lang="en-GB" sz="2200" dirty="0" smtClean="0"/>
              <a:t>and has began the process of partially implementing aspects of the SAP (demonstrations projects etc).</a:t>
            </a:r>
          </a:p>
          <a:p>
            <a:pPr marL="533400" lvl="1" indent="-354013" defTabSz="450850" eaLnBrk="1" hangingPunct="1">
              <a:lnSpc>
                <a:spcPct val="90000"/>
              </a:lnSpc>
              <a:spcBef>
                <a:spcPct val="30000"/>
              </a:spcBef>
              <a:spcAft>
                <a:spcPct val="30000"/>
              </a:spcAft>
              <a:buClr>
                <a:schemeClr val="tx1"/>
              </a:buClr>
              <a:buSzPct val="90000"/>
              <a:buFontTx/>
              <a:buChar char="•"/>
              <a:defRPr/>
            </a:pPr>
            <a:r>
              <a:rPr lang="en-GB" sz="2200" dirty="0" smtClean="0"/>
              <a:t>The next phase of the GCLME Programme will be the full implementation of the SAP/NAP.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9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90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90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62500" lnSpcReduction="20000"/>
          </a:bodyPr>
          <a:lstStyle/>
          <a:p>
            <a:pPr lvl="0" fontAlgn="base" hangingPunct="0">
              <a:buNone/>
            </a:pPr>
            <a:r>
              <a:rPr lang="en-GB" b="1" u="sng" dirty="0" smtClean="0">
                <a:solidFill>
                  <a:srgbClr val="FFFF00"/>
                </a:solidFill>
              </a:rPr>
              <a:t>Project Strategy</a:t>
            </a:r>
            <a:endParaRPr lang="fr-FR" dirty="0" smtClean="0">
              <a:solidFill>
                <a:srgbClr val="FFFF00"/>
              </a:solidFill>
            </a:endParaRPr>
          </a:p>
          <a:p>
            <a:pPr>
              <a:buNone/>
            </a:pPr>
            <a:r>
              <a:rPr lang="en-GB" dirty="0" smtClean="0"/>
              <a:t> </a:t>
            </a:r>
            <a:endParaRPr lang="fr-FR" dirty="0" smtClean="0"/>
          </a:p>
          <a:p>
            <a:pPr>
              <a:buNone/>
            </a:pPr>
            <a:r>
              <a:rPr lang="en-GB" dirty="0" smtClean="0"/>
              <a:t>Develop and apply an effective regional approach to:</a:t>
            </a:r>
            <a:endParaRPr lang="fr-FR" dirty="0" smtClean="0"/>
          </a:p>
          <a:p>
            <a:pPr>
              <a:buNone/>
            </a:pPr>
            <a:r>
              <a:rPr lang="en-GB" b="1" dirty="0" smtClean="0"/>
              <a:t> </a:t>
            </a:r>
            <a:endParaRPr lang="fr-FR" dirty="0" smtClean="0"/>
          </a:p>
          <a:p>
            <a:pPr lvl="0" fontAlgn="base" hangingPunct="0"/>
            <a:r>
              <a:rPr lang="en-GB" dirty="0" smtClean="0">
                <a:solidFill>
                  <a:srgbClr val="FFFF00"/>
                </a:solidFill>
              </a:rPr>
              <a:t>Create improved legal/management frameworks and institutional structures </a:t>
            </a:r>
            <a:r>
              <a:rPr lang="en-GB" dirty="0" smtClean="0"/>
              <a:t>to address priority regional issues, including a Guinea Current Commission, a Regional Fisheries Sub-Commission, and other regional and national bodies for conducting effective regional interventions for rational fisheries utilization, biodiversity conservation, pollution prevention and coastal erosion defence.</a:t>
            </a:r>
            <a:endParaRPr lang="fr-FR" dirty="0" smtClean="0"/>
          </a:p>
          <a:p>
            <a:pPr>
              <a:buNone/>
            </a:pPr>
            <a:r>
              <a:rPr lang="en-GB" dirty="0" smtClean="0"/>
              <a:t> </a:t>
            </a:r>
            <a:endParaRPr lang="fr-FR" dirty="0" smtClean="0"/>
          </a:p>
          <a:p>
            <a:pPr lvl="0" fontAlgn="base" hangingPunct="0"/>
            <a:r>
              <a:rPr lang="en-GB" dirty="0" smtClean="0"/>
              <a:t>Successfully implement nine (</a:t>
            </a:r>
            <a:r>
              <a:rPr lang="en-GB" dirty="0" smtClean="0">
                <a:solidFill>
                  <a:srgbClr val="FFFF00"/>
                </a:solidFill>
              </a:rPr>
              <a:t>six national and three regional</a:t>
            </a:r>
            <a:r>
              <a:rPr lang="en-GB" dirty="0" smtClean="0"/>
              <a:t>) demonstration projects to serve as a basis for replication in the region and outside the region, as concrete steps towards achieving agreed environmental quality objectives.</a:t>
            </a:r>
            <a:endParaRPr lang="fr-FR" dirty="0" smtClean="0"/>
          </a:p>
          <a:p>
            <a:endParaRPr lang="fr-FR" dirty="0" smtClean="0"/>
          </a:p>
          <a:p>
            <a:pPr lvl="0" fontAlgn="base" hangingPunct="0"/>
            <a:r>
              <a:rPr lang="en-GB" dirty="0" smtClean="0">
                <a:solidFill>
                  <a:srgbClr val="FFFF00"/>
                </a:solidFill>
              </a:rPr>
              <a:t>Develop nationally endorsed Strategic Action Program and National Action Plans (NAPs) </a:t>
            </a:r>
            <a:r>
              <a:rPr lang="en-GB" dirty="0" smtClean="0"/>
              <a:t>with accompanying sustainable financing plan to lead the way towards continued incremental improvement to the GCLME based on a solid foundation of regional commitment and consensus.</a:t>
            </a:r>
            <a:endParaRPr lang="fr-FR" dirty="0" smtClean="0"/>
          </a:p>
          <a:p>
            <a:pPr marL="533400" lvl="1" indent="-354013" defTabSz="450850" eaLnBrk="1" hangingPunct="1">
              <a:lnSpc>
                <a:spcPct val="90000"/>
              </a:lnSpc>
              <a:spcBef>
                <a:spcPct val="30000"/>
              </a:spcBef>
              <a:spcAft>
                <a:spcPct val="30000"/>
              </a:spcAft>
              <a:buClr>
                <a:schemeClr val="tx1"/>
              </a:buClr>
              <a:buSzPct val="90000"/>
              <a:buFontTx/>
              <a:buChar char="•"/>
              <a:defRPr/>
            </a:pPr>
            <a:endParaRPr lang="en-GB" sz="20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9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90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90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90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90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90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a:bodyPr>
          <a:lstStyle/>
          <a:p>
            <a:pPr marL="533400" lvl="1" indent="-354013" algn="ctr" defTabSz="450850">
              <a:lnSpc>
                <a:spcPct val="90000"/>
              </a:lnSpc>
              <a:spcBef>
                <a:spcPct val="30000"/>
              </a:spcBef>
              <a:spcAft>
                <a:spcPct val="30000"/>
              </a:spcAft>
              <a:buClr>
                <a:schemeClr val="tx1"/>
              </a:buClr>
              <a:buSzPct val="90000"/>
              <a:buNone/>
              <a:defRPr/>
            </a:pPr>
            <a:r>
              <a:rPr lang="en-GB" sz="6600" b="1" u="sng" dirty="0" smtClean="0">
                <a:solidFill>
                  <a:srgbClr val="FFFF00"/>
                </a:solidFill>
              </a:rPr>
              <a:t>Assessment of Project Performance and Achievement of Targets</a:t>
            </a:r>
            <a:endParaRPr lang="en-GB" sz="66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55000" lnSpcReduction="20000"/>
          </a:bodyPr>
          <a:lstStyle/>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b="1" u="sng" dirty="0" smtClean="0">
                <a:solidFill>
                  <a:srgbClr val="FFFF00"/>
                </a:solidFill>
              </a:rPr>
              <a:t>D1- Recover Depleted Fish Stocks</a:t>
            </a: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dirty="0" smtClean="0"/>
              <a:t>with the advent of the project, the region wide fish trawl and productivity surveys (with FAO/ IMR Norway) in 2005, 2006 and 2007 combined with historical information are providing invaluable insights to the extent of fishery depletion, the carrying capacity of the ecosystem and on maximum sustainable yields as well as on undesirable shifts in biological diversity, etc. </a:t>
            </a:r>
            <a:endParaRPr lang="en-GB" sz="66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70000" lnSpcReduction="20000"/>
          </a:bodyPr>
          <a:lstStyle/>
          <a:p>
            <a:r>
              <a:rPr lang="en-GB" dirty="0" smtClean="0"/>
              <a:t>Through these activities and similar initiatives  some decisions were taken at regional consultations convened under the aegis of the Regional Coordination Unit of the GCLME/Interim Guinea Current Commission led to:</a:t>
            </a:r>
            <a:endParaRPr lang="fr-FR" sz="4400" dirty="0" smtClean="0"/>
          </a:p>
          <a:p>
            <a:pPr>
              <a:buNone/>
            </a:pPr>
            <a:r>
              <a:rPr lang="en-GB" dirty="0" smtClean="0"/>
              <a:t> </a:t>
            </a:r>
            <a:endParaRPr lang="fr-FR" sz="4400" dirty="0" smtClean="0"/>
          </a:p>
          <a:p>
            <a:pPr lvl="1" fontAlgn="base" hangingPunct="0"/>
            <a:r>
              <a:rPr lang="en-GB" dirty="0" smtClean="0">
                <a:solidFill>
                  <a:srgbClr val="FFFF00"/>
                </a:solidFill>
              </a:rPr>
              <a:t>Restrict the licensing of fishing vessels </a:t>
            </a:r>
            <a:r>
              <a:rPr lang="en-GB" dirty="0" smtClean="0"/>
              <a:t>except for those targeting Tuna resources considered to be still underexploited</a:t>
            </a:r>
            <a:endParaRPr lang="fr-FR" sz="4000" dirty="0" smtClean="0"/>
          </a:p>
          <a:p>
            <a:pPr lvl="1" fontAlgn="base" hangingPunct="0"/>
            <a:r>
              <a:rPr lang="en-GB" dirty="0" smtClean="0">
                <a:solidFill>
                  <a:srgbClr val="FFFF00"/>
                </a:solidFill>
              </a:rPr>
              <a:t>Enhancing Monitoring, Control and Surveillance </a:t>
            </a:r>
            <a:r>
              <a:rPr lang="en-GB" dirty="0" smtClean="0"/>
              <a:t>(MCS) measures at national levels while moving to centralised MCS system and measures </a:t>
            </a:r>
            <a:endParaRPr lang="fr-FR" sz="4000" dirty="0" smtClean="0"/>
          </a:p>
          <a:p>
            <a:pPr lvl="1" fontAlgn="base" hangingPunct="0"/>
            <a:r>
              <a:rPr lang="en-GB" dirty="0" smtClean="0"/>
              <a:t>Substitute communal for individual country negotiations in respect of </a:t>
            </a:r>
            <a:r>
              <a:rPr lang="en-GB" dirty="0" smtClean="0">
                <a:solidFill>
                  <a:srgbClr val="FFFF00"/>
                </a:solidFill>
              </a:rPr>
              <a:t>Fishery Access Agreements </a:t>
            </a:r>
            <a:r>
              <a:rPr lang="en-GB" dirty="0" smtClean="0"/>
              <a:t>with external partners (both bilateral and multilateral)</a:t>
            </a:r>
            <a:endParaRPr lang="fr-FR" sz="4000" dirty="0" smtClean="0"/>
          </a:p>
          <a:p>
            <a:pPr lvl="1" fontAlgn="base" hangingPunct="0"/>
            <a:r>
              <a:rPr lang="en-GB" dirty="0" smtClean="0"/>
              <a:t>Prepare/Update </a:t>
            </a:r>
            <a:r>
              <a:rPr lang="en-GB" dirty="0" smtClean="0">
                <a:solidFill>
                  <a:srgbClr val="FFFF00"/>
                </a:solidFill>
              </a:rPr>
              <a:t>Fishery Management Plans </a:t>
            </a:r>
            <a:r>
              <a:rPr lang="en-GB" dirty="0" smtClean="0"/>
              <a:t>and harmonise fishery/legislation for the 16 countries </a:t>
            </a:r>
            <a:endParaRPr lang="fr-FR" sz="4000" dirty="0" smtClean="0"/>
          </a:p>
          <a:p>
            <a:pPr lvl="1" fontAlgn="base" hangingPunct="0"/>
            <a:r>
              <a:rPr lang="en-GB" dirty="0" smtClean="0">
                <a:solidFill>
                  <a:srgbClr val="FFFF00"/>
                </a:solidFill>
              </a:rPr>
              <a:t>Introduce adaptive technologies for aquaculture/</a:t>
            </a:r>
            <a:r>
              <a:rPr lang="en-GB" dirty="0" err="1" smtClean="0">
                <a:solidFill>
                  <a:srgbClr val="FFFF00"/>
                </a:solidFill>
              </a:rPr>
              <a:t>mariculture</a:t>
            </a:r>
            <a:r>
              <a:rPr lang="en-GB" dirty="0" smtClean="0">
                <a:solidFill>
                  <a:srgbClr val="FFFF00"/>
                </a:solidFill>
              </a:rPr>
              <a:t> </a:t>
            </a:r>
            <a:r>
              <a:rPr lang="en-GB" dirty="0" smtClean="0"/>
              <a:t>development for supplementary fish production</a:t>
            </a:r>
            <a:endParaRPr lang="fr-FR" sz="4000" dirty="0" smtClean="0"/>
          </a:p>
          <a:p>
            <a:pPr lvl="1" fontAlgn="base" hangingPunct="0"/>
            <a:r>
              <a:rPr lang="en-GB" dirty="0" smtClean="0"/>
              <a:t>Discuss the linkages of the (I)GCC with regional fisheries commissions. </a:t>
            </a:r>
            <a:endParaRPr lang="fr-FR" sz="40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9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290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90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90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90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90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692150"/>
          </a:xfrm>
          <a:solidFill>
            <a:schemeClr val="tx1">
              <a:alpha val="50195"/>
            </a:schemeClr>
          </a:solidFill>
        </p:spPr>
        <p:txBody>
          <a:bodyPr/>
          <a:lstStyle/>
          <a:p>
            <a:pPr eaLnBrk="1" hangingPunct="1">
              <a:lnSpc>
                <a:spcPct val="80000"/>
              </a:lnSpc>
            </a:pPr>
            <a:r>
              <a:rPr lang="en-GB" sz="2400" b="1" dirty="0" smtClean="0">
                <a:solidFill>
                  <a:schemeClr val="bg2"/>
                </a:solidFill>
                <a:effectLst/>
              </a:rPr>
              <a:t>GCLME PROGRAMME</a:t>
            </a:r>
          </a:p>
        </p:txBody>
      </p:sp>
      <p:sp>
        <p:nvSpPr>
          <p:cNvPr id="729091" name="Rectangle 3"/>
          <p:cNvSpPr>
            <a:spLocks noGrp="1" noChangeArrowheads="1"/>
          </p:cNvSpPr>
          <p:nvPr>
            <p:ph type="body" idx="1"/>
          </p:nvPr>
        </p:nvSpPr>
        <p:spPr>
          <a:xfrm>
            <a:off x="468313" y="1052513"/>
            <a:ext cx="8135937" cy="5545137"/>
          </a:xfrm>
          <a:solidFill>
            <a:schemeClr val="accent2"/>
          </a:solidFill>
        </p:spPr>
        <p:txBody>
          <a:bodyPr>
            <a:normAutofit fontScale="47500" lnSpcReduction="20000"/>
          </a:bodyPr>
          <a:lstStyle/>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b="1" dirty="0" smtClean="0">
                <a:solidFill>
                  <a:srgbClr val="FFFF00"/>
                </a:solidFill>
              </a:rPr>
              <a:t>D-2	</a:t>
            </a:r>
            <a:r>
              <a:rPr lang="en-GB" sz="6600" b="1" u="sng" dirty="0" smtClean="0">
                <a:solidFill>
                  <a:srgbClr val="FFFF00"/>
                </a:solidFill>
              </a:rPr>
              <a:t>Restore degraded Habitats </a:t>
            </a: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r>
              <a:rPr lang="en-GB" sz="6600" dirty="0" smtClean="0"/>
              <a:t>The project has undertaken a comprehensive inventory of degraded habitats and a Regional GIS Map (</a:t>
            </a:r>
            <a:r>
              <a:rPr lang="en-GB" sz="6600" dirty="0" smtClean="0">
                <a:solidFill>
                  <a:srgbClr val="FFFF00"/>
                </a:solidFill>
              </a:rPr>
              <a:t>PADHs Hotspots</a:t>
            </a:r>
            <a:r>
              <a:rPr lang="en-GB" sz="6600" dirty="0" smtClean="0"/>
              <a:t>) illustrating the extent and seriousness of the problem is nearing completion at the Regional Environmental Information Management and Decision Support Centre at the University of Lagos, Nigeria. A comprehensive report on Physical Alteration and Destruction of Habitats </a:t>
            </a:r>
            <a:r>
              <a:rPr lang="en-GB" sz="6600" dirty="0" smtClean="0">
                <a:solidFill>
                  <a:srgbClr val="FFFF00"/>
                </a:solidFill>
              </a:rPr>
              <a:t>PADHs document </a:t>
            </a:r>
            <a:r>
              <a:rPr lang="en-GB" sz="6600" dirty="0" smtClean="0"/>
              <a:t>in the GCLME region has been prepared. </a:t>
            </a:r>
            <a:endParaRPr lang="fr-FR" sz="6600" dirty="0" smtClean="0"/>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fr-FR" sz="6600" dirty="0" smtClean="0">
              <a:solidFill>
                <a:srgbClr val="FFFF00"/>
              </a:solidFill>
            </a:endParaRPr>
          </a:p>
          <a:p>
            <a:pPr marL="533400" lvl="1" indent="-354013" algn="just" defTabSz="450850">
              <a:lnSpc>
                <a:spcPct val="90000"/>
              </a:lnSpc>
              <a:spcBef>
                <a:spcPct val="30000"/>
              </a:spcBef>
              <a:spcAft>
                <a:spcPct val="30000"/>
              </a:spcAft>
              <a:buClr>
                <a:schemeClr val="tx1"/>
              </a:buClr>
              <a:buSzPct val="90000"/>
              <a:buFont typeface="Wingdings" pitchFamily="2" charset="2"/>
              <a:buChar char="§"/>
              <a:defRPr/>
            </a:pPr>
            <a:endParaRPr lang="en-GB" sz="66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90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1168</Words>
  <Application>Microsoft Office PowerPoint</Application>
  <PresentationFormat>Affichage à l'écran (4:3)</PresentationFormat>
  <Paragraphs>179</Paragraphs>
  <Slides>21</Slides>
  <Notes>19</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Office Theme</vt:lpstr>
      <vt:lpstr> Achievements Under the  Five Broad Modules  of the GCLME Project  Combating Living Resource Depletion and Coastal Area Degradation in the Guinea Current LME Through Ecosystem-Based  Regional Actions </vt:lpstr>
      <vt:lpstr>16 Project Countries: </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GCLME PROGRAMME</vt:lpstr>
      <vt:lpstr>Thank You for your kind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NEXT STEPS: Preparing for GCLME Phase 2 FULL SAP/NAP IMPLEMENTATION</dc:title>
  <dc:creator>xxx</dc:creator>
  <cp:lastModifiedBy>MROSOFT</cp:lastModifiedBy>
  <cp:revision>14</cp:revision>
  <dcterms:created xsi:type="dcterms:W3CDTF">2010-02-15T21:18:43Z</dcterms:created>
  <dcterms:modified xsi:type="dcterms:W3CDTF">2010-02-16T09:00:33Z</dcterms:modified>
</cp:coreProperties>
</file>